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90" r:id="rId10"/>
    <p:sldId id="264" r:id="rId11"/>
    <p:sldId id="265" r:id="rId12"/>
    <p:sldId id="266" r:id="rId13"/>
    <p:sldId id="267" r:id="rId14"/>
    <p:sldId id="268" r:id="rId15"/>
    <p:sldId id="291" r:id="rId16"/>
    <p:sldId id="292" r:id="rId17"/>
    <p:sldId id="293" r:id="rId18"/>
    <p:sldId id="271" r:id="rId19"/>
    <p:sldId id="297" r:id="rId20"/>
    <p:sldId id="269" r:id="rId21"/>
    <p:sldId id="299" r:id="rId22"/>
    <p:sldId id="270" r:id="rId23"/>
    <p:sldId id="272" r:id="rId24"/>
    <p:sldId id="273" r:id="rId25"/>
    <p:sldId id="274" r:id="rId26"/>
    <p:sldId id="275" r:id="rId27"/>
    <p:sldId id="276" r:id="rId28"/>
    <p:sldId id="277" r:id="rId29"/>
    <p:sldId id="278" r:id="rId30"/>
    <p:sldId id="279" r:id="rId31"/>
    <p:sldId id="280" r:id="rId32"/>
    <p:sldId id="287" r:id="rId33"/>
    <p:sldId id="288" r:id="rId34"/>
    <p:sldId id="281" r:id="rId35"/>
    <p:sldId id="282" r:id="rId36"/>
    <p:sldId id="289" r:id="rId37"/>
    <p:sldId id="283" r:id="rId38"/>
    <p:sldId id="294" r:id="rId39"/>
    <p:sldId id="298" r:id="rId40"/>
    <p:sldId id="286" r:id="rId41"/>
    <p:sldId id="295" r:id="rId42"/>
    <p:sldId id="296" r:id="rId43"/>
    <p:sldId id="28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0" d="100"/>
          <a:sy n="30" d="100"/>
        </p:scale>
        <p:origin x="-2742" y="-121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8EEC1-CFEE-4D3B-88C9-10921AA67BDC}" type="datetimeFigureOut">
              <a:rPr lang="en-US" smtClean="0"/>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821DC-C15D-4301-8621-E2E6287D0B5E}" type="slidenum">
              <a:rPr lang="en-US" smtClean="0"/>
              <a:pPr/>
              <a:t>‹#›</a:t>
            </a:fld>
            <a:endParaRPr lang="en-US"/>
          </a:p>
        </p:txBody>
      </p:sp>
    </p:spTree>
    <p:extLst>
      <p:ext uri="{BB962C8B-B14F-4D97-AF65-F5344CB8AC3E}">
        <p14:creationId xmlns:p14="http://schemas.microsoft.com/office/powerpoint/2010/main" xmlns="" val="225297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Micronesia" TargetMode="External"/><Relationship Id="rId13" Type="http://schemas.openxmlformats.org/officeDocument/2006/relationships/hyperlink" Target="http://en.wikipedia.org/wiki/Nuclear_explosion" TargetMode="External"/><Relationship Id="rId18" Type="http://schemas.openxmlformats.org/officeDocument/2006/relationships/hyperlink" Target="http://en.wikipedia.org/wiki/California" TargetMode="External"/><Relationship Id="rId3" Type="http://schemas.openxmlformats.org/officeDocument/2006/relationships/hyperlink" Target="http://en.wikipedia.org/wiki/Operation_Crossroads" TargetMode="External"/><Relationship Id="rId7" Type="http://schemas.openxmlformats.org/officeDocument/2006/relationships/hyperlink" Target="http://en.wikipedia.org/wiki/Bikini_Atoll" TargetMode="External"/><Relationship Id="rId12" Type="http://schemas.openxmlformats.org/officeDocument/2006/relationships/hyperlink" Target="http://commons.wikimedia.org/wiki/File:Operation_Crossroads_Baker.jpg" TargetMode="External"/><Relationship Id="rId17" Type="http://schemas.openxmlformats.org/officeDocument/2006/relationships/hyperlink" Target="http://en.wikipedia.org/wiki/San_Francisco" TargetMode="External"/><Relationship Id="rId2" Type="http://schemas.openxmlformats.org/officeDocument/2006/relationships/slide" Target="../slides/slide19.xml"/><Relationship Id="rId16" Type="http://schemas.openxmlformats.org/officeDocument/2006/relationships/hyperlink" Target="http://en.wikipedia.org/wiki/Bayview-Hunters_Point,_San_Francisco,_California" TargetMode="External"/><Relationship Id="rId1" Type="http://schemas.openxmlformats.org/officeDocument/2006/relationships/notesMaster" Target="../notesMasters/notesMaster1.xml"/><Relationship Id="rId6" Type="http://schemas.openxmlformats.org/officeDocument/2006/relationships/hyperlink" Target="http://en.wikipedia.org/wiki/United_States_armed_forces" TargetMode="External"/><Relationship Id="rId11" Type="http://schemas.openxmlformats.org/officeDocument/2006/relationships/hyperlink" Target="http://en.wikipedia.org/wiki/mushroom_cloud" TargetMode="External"/><Relationship Id="rId5" Type="http://schemas.openxmlformats.org/officeDocument/2006/relationships/hyperlink" Target="http://en.wikipedia.org/wiki/United_States" TargetMode="External"/><Relationship Id="rId15" Type="http://schemas.openxmlformats.org/officeDocument/2006/relationships/hyperlink" Target="http://en.wikipedia.org/wiki/Radioactive_contamination" TargetMode="External"/><Relationship Id="rId10" Type="http://schemas.openxmlformats.org/officeDocument/2006/relationships/hyperlink" Target="http://en.wikipedia.org/wiki/Wilson_chamber" TargetMode="External"/><Relationship Id="rId4" Type="http://schemas.openxmlformats.org/officeDocument/2006/relationships/hyperlink" Target="http://en.wikipedia.org/wiki/Nuclear_testing" TargetMode="External"/><Relationship Id="rId9" Type="http://schemas.openxmlformats.org/officeDocument/2006/relationships/hyperlink" Target="http://en.wikipedia.org/wiki/Condensation_cloud" TargetMode="External"/><Relationship Id="rId14" Type="http://schemas.openxmlformats.org/officeDocument/2006/relationships/hyperlink" Target="http://en.wikipedia.org/wiki/radioactivit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nh.si.edu/arctic/features/croads/aleut.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mm.org/node/861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http://www.fordlibrarymuseum.gov/museum/exhibits/ColdWar/main.html</a:t>
            </a:r>
            <a:endParaRPr lang="en-US" dirty="0"/>
          </a:p>
        </p:txBody>
      </p:sp>
      <p:sp>
        <p:nvSpPr>
          <p:cNvPr id="4" name="Slide Number Placeholder 3"/>
          <p:cNvSpPr>
            <a:spLocks noGrp="1"/>
          </p:cNvSpPr>
          <p:nvPr>
            <p:ph type="sldNum" sz="quarter" idx="10"/>
          </p:nvPr>
        </p:nvSpPr>
        <p:spPr/>
        <p:txBody>
          <a:bodyPr/>
          <a:lstStyle/>
          <a:p>
            <a:fld id="{81C821DC-C15D-4301-8621-E2E6287D0B5E}" type="slidenum">
              <a:rPr lang="en-US" smtClean="0"/>
              <a:pPr/>
              <a:t>4</a:t>
            </a:fld>
            <a:endParaRPr lang="en-US"/>
          </a:p>
        </p:txBody>
      </p:sp>
    </p:spTree>
    <p:extLst>
      <p:ext uri="{BB962C8B-B14F-4D97-AF65-F5344CB8AC3E}">
        <p14:creationId xmlns:p14="http://schemas.microsoft.com/office/powerpoint/2010/main" xmlns="" val="2781426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via: boardgamegeek.com </a:t>
            </a:r>
            <a:endParaRPr lang="en-US" dirty="0"/>
          </a:p>
        </p:txBody>
      </p:sp>
      <p:sp>
        <p:nvSpPr>
          <p:cNvPr id="4" name="Slide Number Placeholder 3"/>
          <p:cNvSpPr>
            <a:spLocks noGrp="1"/>
          </p:cNvSpPr>
          <p:nvPr>
            <p:ph type="sldNum" sz="quarter" idx="10"/>
          </p:nvPr>
        </p:nvSpPr>
        <p:spPr/>
        <p:txBody>
          <a:bodyPr/>
          <a:lstStyle/>
          <a:p>
            <a:fld id="{81C821DC-C15D-4301-8621-E2E6287D0B5E}" type="slidenum">
              <a:rPr lang="en-US" smtClean="0"/>
              <a:pPr/>
              <a:t>35</a:t>
            </a:fld>
            <a:endParaRPr lang="en-US"/>
          </a:p>
        </p:txBody>
      </p:sp>
    </p:spTree>
    <p:extLst>
      <p:ext uri="{BB962C8B-B14F-4D97-AF65-F5344CB8AC3E}">
        <p14:creationId xmlns:p14="http://schemas.microsoft.com/office/powerpoint/2010/main" xmlns="" val="148761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1950's ... anti-communism: advertising! Image via: http://atomic-annhilation.blogspot.com/2013_07_01_archive.html </a:t>
            </a:r>
            <a:endParaRPr lang="en-US" dirty="0"/>
          </a:p>
        </p:txBody>
      </p:sp>
      <p:sp>
        <p:nvSpPr>
          <p:cNvPr id="4" name="Slide Number Placeholder 3"/>
          <p:cNvSpPr>
            <a:spLocks noGrp="1"/>
          </p:cNvSpPr>
          <p:nvPr>
            <p:ph type="sldNum" sz="quarter" idx="10"/>
          </p:nvPr>
        </p:nvSpPr>
        <p:spPr/>
        <p:txBody>
          <a:bodyPr/>
          <a:lstStyle/>
          <a:p>
            <a:fld id="{81C821DC-C15D-4301-8621-E2E6287D0B5E}" type="slidenum">
              <a:rPr lang="en-US" smtClean="0"/>
              <a:pPr/>
              <a:t>8</a:t>
            </a:fld>
            <a:endParaRPr lang="en-US"/>
          </a:p>
        </p:txBody>
      </p:sp>
    </p:spTree>
    <p:extLst>
      <p:ext uri="{BB962C8B-B14F-4D97-AF65-F5344CB8AC3E}">
        <p14:creationId xmlns:p14="http://schemas.microsoft.com/office/powerpoint/2010/main" xmlns="" val="399117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via: http://atomic-annhilation.blogspot.com/2013_07_01_archive.html All Rights Reserved. </a:t>
            </a:r>
            <a:endParaRPr lang="en-US" dirty="0"/>
          </a:p>
        </p:txBody>
      </p:sp>
      <p:sp>
        <p:nvSpPr>
          <p:cNvPr id="4" name="Slide Number Placeholder 3"/>
          <p:cNvSpPr>
            <a:spLocks noGrp="1"/>
          </p:cNvSpPr>
          <p:nvPr>
            <p:ph type="sldNum" sz="quarter" idx="10"/>
          </p:nvPr>
        </p:nvSpPr>
        <p:spPr/>
        <p:txBody>
          <a:bodyPr/>
          <a:lstStyle/>
          <a:p>
            <a:fld id="{81C821DC-C15D-4301-8621-E2E6287D0B5E}" type="slidenum">
              <a:rPr lang="en-US" smtClean="0"/>
              <a:pPr/>
              <a:t>9</a:t>
            </a:fld>
            <a:endParaRPr lang="en-US"/>
          </a:p>
        </p:txBody>
      </p:sp>
    </p:spTree>
    <p:extLst>
      <p:ext uri="{BB962C8B-B14F-4D97-AF65-F5344CB8AC3E}">
        <p14:creationId xmlns:p14="http://schemas.microsoft.com/office/powerpoint/2010/main" xmlns="" val="364954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Artist's rendition of temporary basement fallout shelter, 1957. Source - NARA, NWDNS-311-D-14(1) http://www.nebraskastudies.org/0900/frameset_reset.html?http://www.nebraskastudies.org/0900/stories/0901_0132.html </a:t>
            </a:r>
            <a:endParaRPr lang="en-US" dirty="0"/>
          </a:p>
        </p:txBody>
      </p:sp>
      <p:sp>
        <p:nvSpPr>
          <p:cNvPr id="4" name="Slide Number Placeholder 3"/>
          <p:cNvSpPr>
            <a:spLocks noGrp="1"/>
          </p:cNvSpPr>
          <p:nvPr>
            <p:ph type="sldNum" sz="quarter" idx="10"/>
          </p:nvPr>
        </p:nvSpPr>
        <p:spPr/>
        <p:txBody>
          <a:bodyPr/>
          <a:lstStyle/>
          <a:p>
            <a:fld id="{81C821DC-C15D-4301-8621-E2E6287D0B5E}" type="slidenum">
              <a:rPr lang="en-US" smtClean="0"/>
              <a:pPr/>
              <a:t>11</a:t>
            </a:fld>
            <a:endParaRPr lang="en-US"/>
          </a:p>
        </p:txBody>
      </p:sp>
    </p:spTree>
    <p:extLst>
      <p:ext uri="{BB962C8B-B14F-4D97-AF65-F5344CB8AC3E}">
        <p14:creationId xmlns:p14="http://schemas.microsoft.com/office/powerpoint/2010/main" xmlns="" val="66792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"Baker" explosion, part of </a:t>
            </a:r>
            <a:r>
              <a:rPr lang="en-US" sz="1200" b="0" i="0" u="none" strike="noStrike" kern="1200" dirty="0" smtClean="0">
                <a:solidFill>
                  <a:schemeClr val="tx1"/>
                </a:solidFill>
                <a:effectLst/>
                <a:latin typeface="+mn-lt"/>
                <a:ea typeface="+mn-ea"/>
                <a:cs typeface="+mn-cs"/>
                <a:hlinkClick r:id="rId3" tooltip="en:Operation Crossroads"/>
              </a:rPr>
              <a:t>Operation Crossroads</a:t>
            </a:r>
            <a:r>
              <a:rPr lang="en-US" sz="1200" b="0" i="0" kern="1200" dirty="0" smtClean="0">
                <a:solidFill>
                  <a:schemeClr val="tx1"/>
                </a:solidFill>
                <a:effectLst/>
                <a:latin typeface="+mn-lt"/>
                <a:ea typeface="+mn-ea"/>
                <a:cs typeface="+mn-cs"/>
              </a:rPr>
              <a:t>, a </a:t>
            </a:r>
            <a:r>
              <a:rPr lang="en-US" sz="1200" b="0" i="0" u="none" strike="noStrike" kern="1200" dirty="0" smtClean="0">
                <a:solidFill>
                  <a:schemeClr val="tx1"/>
                </a:solidFill>
                <a:effectLst/>
                <a:latin typeface="+mn-lt"/>
                <a:ea typeface="+mn-ea"/>
                <a:cs typeface="+mn-cs"/>
                <a:hlinkClick r:id="rId4" tooltip="en:Nuclear testing"/>
              </a:rPr>
              <a:t>nuclear weapon test</a:t>
            </a:r>
            <a:r>
              <a:rPr lang="en-US" sz="1200" b="0" i="0" kern="1200" dirty="0" smtClean="0">
                <a:solidFill>
                  <a:schemeClr val="tx1"/>
                </a:solidFill>
                <a:effectLst/>
                <a:latin typeface="+mn-lt"/>
                <a:ea typeface="+mn-ea"/>
                <a:cs typeface="+mn-cs"/>
              </a:rPr>
              <a:t> by the </a:t>
            </a:r>
            <a:r>
              <a:rPr lang="en-US" sz="1200" b="0" i="0" u="none" strike="noStrike" kern="1200" dirty="0" smtClean="0">
                <a:solidFill>
                  <a:schemeClr val="tx1"/>
                </a:solidFill>
                <a:effectLst/>
                <a:latin typeface="+mn-lt"/>
                <a:ea typeface="+mn-ea"/>
                <a:cs typeface="+mn-cs"/>
                <a:hlinkClick r:id="rId5" tooltip="en:United States"/>
              </a:rPr>
              <a:t>United States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tooltip="en:United States armed forces"/>
              </a:rPr>
              <a:t>military</a:t>
            </a:r>
            <a:r>
              <a:rPr lang="en-US" sz="1200" b="0" i="0" kern="1200" dirty="0" smtClean="0">
                <a:solidFill>
                  <a:schemeClr val="tx1"/>
                </a:solidFill>
                <a:effectLst/>
                <a:latin typeface="+mn-lt"/>
                <a:ea typeface="+mn-ea"/>
                <a:cs typeface="+mn-cs"/>
              </a:rPr>
              <a:t> at </a:t>
            </a:r>
            <a:r>
              <a:rPr lang="en-US" sz="1200" b="0" i="0" u="none" strike="noStrike" kern="1200" dirty="0" smtClean="0">
                <a:solidFill>
                  <a:schemeClr val="tx1"/>
                </a:solidFill>
                <a:effectLst/>
                <a:latin typeface="+mn-lt"/>
                <a:ea typeface="+mn-ea"/>
                <a:cs typeface="+mn-cs"/>
                <a:hlinkClick r:id="rId7" tooltip="en:Bikini Atoll"/>
              </a:rPr>
              <a:t>Bikini Atoll</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8" tooltip="en:Micronesia"/>
              </a:rPr>
              <a:t>Micronesia</a:t>
            </a:r>
            <a:r>
              <a:rPr lang="en-US" sz="1200" b="0" i="0" kern="1200" dirty="0" smtClean="0">
                <a:solidFill>
                  <a:schemeClr val="tx1"/>
                </a:solidFill>
                <a:effectLst/>
                <a:latin typeface="+mn-lt"/>
                <a:ea typeface="+mn-ea"/>
                <a:cs typeface="+mn-cs"/>
              </a:rPr>
              <a:t>, on 25 July 1946. The wider, exterior cloud is actually just a </a:t>
            </a:r>
            <a:r>
              <a:rPr lang="en-US" sz="1200" b="0" i="0" u="none" strike="noStrike" kern="1200" dirty="0" smtClean="0">
                <a:solidFill>
                  <a:schemeClr val="tx1"/>
                </a:solidFill>
                <a:effectLst/>
                <a:latin typeface="+mn-lt"/>
                <a:ea typeface="+mn-ea"/>
                <a:cs typeface="+mn-cs"/>
                <a:hlinkClick r:id="rId9" tooltip="en:Condensation cloud"/>
              </a:rPr>
              <a:t>condensation cloud</a:t>
            </a:r>
            <a:r>
              <a:rPr lang="en-US" sz="1200" b="0" i="0" kern="1200" dirty="0" smtClean="0">
                <a:solidFill>
                  <a:schemeClr val="tx1"/>
                </a:solidFill>
                <a:effectLst/>
                <a:latin typeface="+mn-lt"/>
                <a:ea typeface="+mn-ea"/>
                <a:cs typeface="+mn-cs"/>
              </a:rPr>
              <a:t> caused by the </a:t>
            </a:r>
            <a:r>
              <a:rPr lang="en-US" sz="1200" b="0" i="0" u="none" strike="noStrike" kern="1200" dirty="0" smtClean="0">
                <a:solidFill>
                  <a:schemeClr val="tx1"/>
                </a:solidFill>
                <a:effectLst/>
                <a:latin typeface="+mn-lt"/>
                <a:ea typeface="+mn-ea"/>
                <a:cs typeface="+mn-cs"/>
                <a:hlinkClick r:id="rId10" tooltip="en:Wilson chamber"/>
              </a:rPr>
              <a:t>Wilson chamber</a:t>
            </a:r>
            <a:r>
              <a:rPr lang="en-US" sz="1200" b="0" i="0" kern="1200" dirty="0" smtClean="0">
                <a:solidFill>
                  <a:schemeClr val="tx1"/>
                </a:solidFill>
                <a:effectLst/>
                <a:latin typeface="+mn-lt"/>
                <a:ea typeface="+mn-ea"/>
                <a:cs typeface="+mn-cs"/>
              </a:rPr>
              <a:t> effect, and was very brief. There was no classic </a:t>
            </a:r>
            <a:r>
              <a:rPr lang="en-US" sz="1200" b="0" i="0" u="none" strike="noStrike" kern="1200" dirty="0" smtClean="0">
                <a:solidFill>
                  <a:schemeClr val="tx1"/>
                </a:solidFill>
                <a:effectLst/>
                <a:latin typeface="+mn-lt"/>
                <a:ea typeface="+mn-ea"/>
                <a:cs typeface="+mn-cs"/>
                <a:hlinkClick r:id="rId11" tooltip="en:mushroom cloud"/>
              </a:rPr>
              <a:t>mushroom cloud</a:t>
            </a:r>
            <a:r>
              <a:rPr lang="en-US" sz="1200" b="0" i="0" kern="1200" dirty="0" smtClean="0">
                <a:solidFill>
                  <a:schemeClr val="tx1"/>
                </a:solidFill>
                <a:effectLst/>
                <a:latin typeface="+mn-lt"/>
                <a:ea typeface="+mn-ea"/>
                <a:cs typeface="+mn-cs"/>
              </a:rPr>
              <a:t> rising to the stratosphere, but inside the condensation cloud the top of the water geyser formed a mushroom-like head called the cauliflower, which fell back into the lagoon (compare with </a:t>
            </a:r>
            <a:r>
              <a:rPr lang="en-US" sz="1200" b="0" i="0" u="none" strike="noStrike" kern="1200" dirty="0" smtClean="0">
                <a:solidFill>
                  <a:schemeClr val="tx1"/>
                </a:solidFill>
                <a:effectLst/>
                <a:latin typeface="+mn-lt"/>
                <a:ea typeface="+mn-ea"/>
                <a:cs typeface="+mn-cs"/>
                <a:hlinkClick r:id="rId12" tooltip="File:Operation Crossroads Baker.jpg"/>
              </a:rPr>
              <a:t>this image</a:t>
            </a:r>
            <a:r>
              <a:rPr lang="en-US" sz="1200" b="0" i="0" kern="1200" dirty="0" smtClean="0">
                <a:solidFill>
                  <a:schemeClr val="tx1"/>
                </a:solidFill>
                <a:effectLst/>
                <a:latin typeface="+mn-lt"/>
                <a:ea typeface="+mn-ea"/>
                <a:cs typeface="+mn-cs"/>
              </a:rPr>
              <a:t>, a photo taken slightly later, after the condensation cloud had cleared). The water released by the </a:t>
            </a:r>
            <a:r>
              <a:rPr lang="en-US" sz="1200" b="0" i="0" u="none" strike="noStrike" kern="1200" dirty="0" smtClean="0">
                <a:solidFill>
                  <a:schemeClr val="tx1"/>
                </a:solidFill>
                <a:effectLst/>
                <a:latin typeface="+mn-lt"/>
                <a:ea typeface="+mn-ea"/>
                <a:cs typeface="+mn-cs"/>
                <a:hlinkClick r:id="rId13" tooltip="en:Nuclear explosion"/>
              </a:rPr>
              <a:t>explosion</a:t>
            </a:r>
            <a:r>
              <a:rPr lang="en-US" sz="1200" b="0" i="0" kern="1200" dirty="0" smtClean="0">
                <a:solidFill>
                  <a:schemeClr val="tx1"/>
                </a:solidFill>
                <a:effectLst/>
                <a:latin typeface="+mn-lt"/>
                <a:ea typeface="+mn-ea"/>
                <a:cs typeface="+mn-cs"/>
              </a:rPr>
              <a:t> was highly </a:t>
            </a:r>
            <a:r>
              <a:rPr lang="en-US" sz="1200" b="0" i="0" u="none" strike="noStrike" kern="1200" dirty="0" smtClean="0">
                <a:solidFill>
                  <a:schemeClr val="tx1"/>
                </a:solidFill>
                <a:effectLst/>
                <a:latin typeface="+mn-lt"/>
                <a:ea typeface="+mn-ea"/>
                <a:cs typeface="+mn-cs"/>
                <a:hlinkClick r:id="rId14" tooltip="en:radioactivity"/>
              </a:rPr>
              <a:t>radioactive</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15" tooltip="en:Radioactive contamination"/>
              </a:rPr>
              <a:t>contaminated</a:t>
            </a:r>
            <a:r>
              <a:rPr lang="en-US" sz="1200" b="0" i="0" kern="1200" dirty="0" smtClean="0">
                <a:solidFill>
                  <a:schemeClr val="tx1"/>
                </a:solidFill>
                <a:effectLst/>
                <a:latin typeface="+mn-lt"/>
                <a:ea typeface="+mn-ea"/>
                <a:cs typeface="+mn-cs"/>
              </a:rPr>
              <a:t> many of the ships that were set up near it. Some were otherwise undamaged and sent to </a:t>
            </a:r>
            <a:r>
              <a:rPr lang="en-US" sz="1200" b="0" i="0" u="none" strike="noStrike" kern="1200" dirty="0" smtClean="0">
                <a:solidFill>
                  <a:schemeClr val="tx1"/>
                </a:solidFill>
                <a:effectLst/>
                <a:latin typeface="+mn-lt"/>
                <a:ea typeface="+mn-ea"/>
                <a:cs typeface="+mn-cs"/>
                <a:hlinkClick r:id="rId16" tooltip="en:Bayview-Hunters Point, San Francisco, California"/>
              </a:rPr>
              <a:t>Hunter's Point</a:t>
            </a:r>
            <a:r>
              <a:rPr lang="en-US" sz="1200" b="0" i="0" kern="1200" dirty="0" smtClean="0">
                <a:solidFill>
                  <a:schemeClr val="tx1"/>
                </a:solidFill>
                <a:effectLst/>
                <a:latin typeface="+mn-lt"/>
                <a:ea typeface="+mn-ea"/>
                <a:cs typeface="+mn-cs"/>
              </a:rPr>
              <a:t> in </a:t>
            </a:r>
            <a:r>
              <a:rPr lang="en-US" sz="1200" b="0" i="0" u="none" strike="noStrike" kern="1200" dirty="0" smtClean="0">
                <a:solidFill>
                  <a:schemeClr val="tx1"/>
                </a:solidFill>
                <a:effectLst/>
                <a:latin typeface="+mn-lt"/>
                <a:ea typeface="+mn-ea"/>
                <a:cs typeface="+mn-cs"/>
                <a:hlinkClick r:id="rId17" tooltip="en:San Francisco"/>
              </a:rPr>
              <a:t>San Francisco</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8" tooltip="en:California"/>
              </a:rPr>
              <a:t>California</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en:United States"/>
              </a:rPr>
              <a:t>United States</a:t>
            </a:r>
            <a:r>
              <a:rPr lang="en-US" sz="1200" b="0" i="0" kern="1200" dirty="0" smtClean="0">
                <a:solidFill>
                  <a:schemeClr val="tx1"/>
                </a:solidFill>
                <a:effectLst/>
                <a:latin typeface="+mn-lt"/>
                <a:ea typeface="+mn-ea"/>
                <a:cs typeface="+mn-cs"/>
              </a:rPr>
              <a:t>, for decontamination. Those which could not be decontaminated were sunk a number of miles off the coast of San Francisco.</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1C821DC-C15D-4301-8621-E2E6287D0B5E}" type="slidenum">
              <a:rPr lang="en-US" smtClean="0"/>
              <a:pPr/>
              <a:t>19</a:t>
            </a:fld>
            <a:endParaRPr lang="en-US"/>
          </a:p>
        </p:txBody>
      </p:sp>
    </p:spTree>
    <p:extLst>
      <p:ext uri="{BB962C8B-B14F-4D97-AF65-F5344CB8AC3E}">
        <p14:creationId xmlns:p14="http://schemas.microsoft.com/office/powerpoint/2010/main" xmlns="" val="239322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via: Sodahead.com http://www.sodahead.com/fun/you-accidentally-eat-some-radioactive-vegetables-they-were-good-and-whats-even-cooler-is-that-the/question-1850225/ </a:t>
            </a:r>
            <a:endParaRPr lang="en-US" dirty="0"/>
          </a:p>
        </p:txBody>
      </p:sp>
      <p:sp>
        <p:nvSpPr>
          <p:cNvPr id="4" name="Slide Number Placeholder 3"/>
          <p:cNvSpPr>
            <a:spLocks noGrp="1"/>
          </p:cNvSpPr>
          <p:nvPr>
            <p:ph type="sldNum" sz="quarter" idx="10"/>
          </p:nvPr>
        </p:nvSpPr>
        <p:spPr/>
        <p:txBody>
          <a:bodyPr/>
          <a:lstStyle/>
          <a:p>
            <a:fld id="{81C821DC-C15D-4301-8621-E2E6287D0B5E}" type="slidenum">
              <a:rPr lang="en-US" smtClean="0"/>
              <a:pPr/>
              <a:t>23</a:t>
            </a:fld>
            <a:endParaRPr lang="en-US"/>
          </a:p>
        </p:txBody>
      </p:sp>
    </p:spTree>
    <p:extLst>
      <p:ext uri="{BB962C8B-B14F-4D97-AF65-F5344CB8AC3E}">
        <p14:creationId xmlns:p14="http://schemas.microsoft.com/office/powerpoint/2010/main" xmlns="" val="846113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Via: Aleut - Arctic Studies Center </a:t>
            </a:r>
            <a:r>
              <a:rPr lang="en-US" baseline="0" dirty="0" smtClean="0"/>
              <a:t> </a:t>
            </a:r>
            <a:r>
              <a:rPr lang="en-US" sz="1200" b="0" i="0" u="none" strike="noStrike" kern="1200" dirty="0" smtClean="0">
                <a:solidFill>
                  <a:schemeClr val="tx1"/>
                </a:solidFill>
                <a:effectLst/>
                <a:latin typeface="+mn-lt"/>
                <a:ea typeface="+mn-ea"/>
                <a:cs typeface="+mn-cs"/>
                <a:hlinkClick r:id="rId3"/>
              </a:rPr>
              <a:t>www.mnh.si.edu</a:t>
            </a:r>
            <a:r>
              <a:rPr lang="en-US" sz="1200" b="0" i="0" u="none" strike="noStrik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map of Aleut settlement areas</a:t>
            </a:r>
          </a:p>
          <a:p>
            <a:endParaRPr lang="en-US" dirty="0"/>
          </a:p>
        </p:txBody>
      </p:sp>
      <p:sp>
        <p:nvSpPr>
          <p:cNvPr id="4" name="Slide Number Placeholder 3"/>
          <p:cNvSpPr>
            <a:spLocks noGrp="1"/>
          </p:cNvSpPr>
          <p:nvPr>
            <p:ph type="sldNum" sz="quarter" idx="10"/>
          </p:nvPr>
        </p:nvSpPr>
        <p:spPr/>
        <p:txBody>
          <a:bodyPr/>
          <a:lstStyle/>
          <a:p>
            <a:fld id="{81C821DC-C15D-4301-8621-E2E6287D0B5E}" type="slidenum">
              <a:rPr lang="en-US" smtClean="0"/>
              <a:pPr/>
              <a:t>27</a:t>
            </a:fld>
            <a:endParaRPr lang="en-US"/>
          </a:p>
        </p:txBody>
      </p:sp>
    </p:spTree>
    <p:extLst>
      <p:ext uri="{BB962C8B-B14F-4D97-AF65-F5344CB8AC3E}">
        <p14:creationId xmlns:p14="http://schemas.microsoft.com/office/powerpoint/2010/main" xmlns="" val="326093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via:</a:t>
            </a:r>
            <a:r>
              <a:rPr lang="en-US" baseline="0" dirty="0" smtClean="0"/>
              <a:t> </a:t>
            </a:r>
            <a:r>
              <a:rPr lang="en-US" sz="1200" b="0" i="0" u="none" strike="noStrike" kern="1200" dirty="0" smtClean="0">
                <a:solidFill>
                  <a:schemeClr val="tx1"/>
                </a:solidFill>
                <a:effectLst/>
                <a:latin typeface="+mn-lt"/>
                <a:ea typeface="+mn-ea"/>
                <a:cs typeface="+mn-cs"/>
                <a:hlinkClick r:id="rId3"/>
              </a:rPr>
              <a:t>www.namm.org</a:t>
            </a:r>
            <a:r>
              <a:rPr lang="en-US" sz="1200" b="0" i="0" u="none" strike="noStrike" kern="1200" dirty="0" smtClean="0">
                <a:solidFill>
                  <a:schemeClr val="tx1"/>
                </a:solidFill>
                <a:effectLst/>
                <a:latin typeface="+mn-lt"/>
                <a:ea typeface="+mn-ea"/>
                <a:cs typeface="+mn-cs"/>
              </a:rPr>
              <a:t> All Rights Reserved</a:t>
            </a:r>
            <a:endParaRPr lang="en-US" dirty="0"/>
          </a:p>
        </p:txBody>
      </p:sp>
      <p:sp>
        <p:nvSpPr>
          <p:cNvPr id="4" name="Slide Number Placeholder 3"/>
          <p:cNvSpPr>
            <a:spLocks noGrp="1"/>
          </p:cNvSpPr>
          <p:nvPr>
            <p:ph type="sldNum" sz="quarter" idx="10"/>
          </p:nvPr>
        </p:nvSpPr>
        <p:spPr/>
        <p:txBody>
          <a:bodyPr/>
          <a:lstStyle/>
          <a:p>
            <a:fld id="{81C821DC-C15D-4301-8621-E2E6287D0B5E}" type="slidenum">
              <a:rPr lang="en-US" smtClean="0"/>
              <a:pPr/>
              <a:t>30</a:t>
            </a:fld>
            <a:endParaRPr lang="en-US"/>
          </a:p>
        </p:txBody>
      </p:sp>
    </p:spTree>
    <p:extLst>
      <p:ext uri="{BB962C8B-B14F-4D97-AF65-F5344CB8AC3E}">
        <p14:creationId xmlns:p14="http://schemas.microsoft.com/office/powerpoint/2010/main" xmlns="" val="135812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via:</a:t>
            </a:r>
            <a:r>
              <a:rPr lang="en-US" baseline="0" dirty="0" smtClean="0"/>
              <a:t> </a:t>
            </a:r>
            <a:r>
              <a:rPr lang="en-US" sz="1200" b="0" i="0" u="none" strike="noStrike" kern="1200" dirty="0" smtClean="0">
                <a:solidFill>
                  <a:schemeClr val="tx1"/>
                </a:solidFill>
                <a:effectLst/>
                <a:latin typeface="+mn-lt"/>
                <a:ea typeface="+mn-ea"/>
                <a:cs typeface="+mn-cs"/>
                <a:hlinkClick r:id="rId3"/>
              </a:rPr>
              <a:t>www.youtube.com</a:t>
            </a:r>
            <a:r>
              <a:rPr lang="en-US" sz="1200" b="0" i="0" u="none" strike="noStrik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George HW Bush and the End of the Cold War: Crash Course US History #44 https://www.youtube.com/watch?v=L-K19rVDxoM </a:t>
            </a:r>
          </a:p>
          <a:p>
            <a:endParaRPr lang="en-US" dirty="0"/>
          </a:p>
        </p:txBody>
      </p:sp>
      <p:sp>
        <p:nvSpPr>
          <p:cNvPr id="4" name="Slide Number Placeholder 3"/>
          <p:cNvSpPr>
            <a:spLocks noGrp="1"/>
          </p:cNvSpPr>
          <p:nvPr>
            <p:ph type="sldNum" sz="quarter" idx="10"/>
          </p:nvPr>
        </p:nvSpPr>
        <p:spPr/>
        <p:txBody>
          <a:bodyPr/>
          <a:lstStyle/>
          <a:p>
            <a:fld id="{81C821DC-C15D-4301-8621-E2E6287D0B5E}" type="slidenum">
              <a:rPr lang="en-US" smtClean="0"/>
              <a:pPr/>
              <a:t>34</a:t>
            </a:fld>
            <a:endParaRPr lang="en-US"/>
          </a:p>
        </p:txBody>
      </p:sp>
    </p:spTree>
    <p:extLst>
      <p:ext uri="{BB962C8B-B14F-4D97-AF65-F5344CB8AC3E}">
        <p14:creationId xmlns:p14="http://schemas.microsoft.com/office/powerpoint/2010/main" xmlns="" val="176503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208FA3-5164-4A0C-BA2E-C8AC04594F5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AB8FD-F3AE-47D2-B4B7-9AD50A9F6815}" type="slidenum">
              <a:rPr lang="en-US" smtClean="0"/>
              <a:pPr/>
              <a:t>‹#›</a:t>
            </a:fld>
            <a:endParaRPr lang="en-US"/>
          </a:p>
        </p:txBody>
      </p:sp>
    </p:spTree>
    <p:extLst>
      <p:ext uri="{BB962C8B-B14F-4D97-AF65-F5344CB8AC3E}">
        <p14:creationId xmlns:p14="http://schemas.microsoft.com/office/powerpoint/2010/main" xmlns="" val="228730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208FA3-5164-4A0C-BA2E-C8AC04594F5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AB8FD-F3AE-47D2-B4B7-9AD50A9F6815}" type="slidenum">
              <a:rPr lang="en-US" smtClean="0"/>
              <a:pPr/>
              <a:t>‹#›</a:t>
            </a:fld>
            <a:endParaRPr lang="en-US"/>
          </a:p>
        </p:txBody>
      </p:sp>
    </p:spTree>
    <p:extLst>
      <p:ext uri="{BB962C8B-B14F-4D97-AF65-F5344CB8AC3E}">
        <p14:creationId xmlns:p14="http://schemas.microsoft.com/office/powerpoint/2010/main" xmlns="" val="128013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208FA3-5164-4A0C-BA2E-C8AC04594F5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AB8FD-F3AE-47D2-B4B7-9AD50A9F6815}" type="slidenum">
              <a:rPr lang="en-US" smtClean="0"/>
              <a:pPr/>
              <a:t>‹#›</a:t>
            </a:fld>
            <a:endParaRPr lang="en-US"/>
          </a:p>
        </p:txBody>
      </p:sp>
    </p:spTree>
    <p:extLst>
      <p:ext uri="{BB962C8B-B14F-4D97-AF65-F5344CB8AC3E}">
        <p14:creationId xmlns:p14="http://schemas.microsoft.com/office/powerpoint/2010/main" xmlns="" val="24259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208FA3-5164-4A0C-BA2E-C8AC04594F5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AB8FD-F3AE-47D2-B4B7-9AD50A9F6815}" type="slidenum">
              <a:rPr lang="en-US" smtClean="0"/>
              <a:pPr/>
              <a:t>‹#›</a:t>
            </a:fld>
            <a:endParaRPr lang="en-US"/>
          </a:p>
        </p:txBody>
      </p:sp>
    </p:spTree>
    <p:extLst>
      <p:ext uri="{BB962C8B-B14F-4D97-AF65-F5344CB8AC3E}">
        <p14:creationId xmlns:p14="http://schemas.microsoft.com/office/powerpoint/2010/main" xmlns="" val="151004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208FA3-5164-4A0C-BA2E-C8AC04594F53}"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AB8FD-F3AE-47D2-B4B7-9AD50A9F6815}" type="slidenum">
              <a:rPr lang="en-US" smtClean="0"/>
              <a:pPr/>
              <a:t>‹#›</a:t>
            </a:fld>
            <a:endParaRPr lang="en-US"/>
          </a:p>
        </p:txBody>
      </p:sp>
    </p:spTree>
    <p:extLst>
      <p:ext uri="{BB962C8B-B14F-4D97-AF65-F5344CB8AC3E}">
        <p14:creationId xmlns:p14="http://schemas.microsoft.com/office/powerpoint/2010/main" xmlns="" val="62212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208FA3-5164-4A0C-BA2E-C8AC04594F53}"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AB8FD-F3AE-47D2-B4B7-9AD50A9F6815}" type="slidenum">
              <a:rPr lang="en-US" smtClean="0"/>
              <a:pPr/>
              <a:t>‹#›</a:t>
            </a:fld>
            <a:endParaRPr lang="en-US"/>
          </a:p>
        </p:txBody>
      </p:sp>
    </p:spTree>
    <p:extLst>
      <p:ext uri="{BB962C8B-B14F-4D97-AF65-F5344CB8AC3E}">
        <p14:creationId xmlns:p14="http://schemas.microsoft.com/office/powerpoint/2010/main" xmlns="" val="189387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208FA3-5164-4A0C-BA2E-C8AC04594F53}" type="datetimeFigureOut">
              <a:rPr lang="en-US" smtClean="0"/>
              <a:pPr/>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AB8FD-F3AE-47D2-B4B7-9AD50A9F6815}" type="slidenum">
              <a:rPr lang="en-US" smtClean="0"/>
              <a:pPr/>
              <a:t>‹#›</a:t>
            </a:fld>
            <a:endParaRPr lang="en-US"/>
          </a:p>
        </p:txBody>
      </p:sp>
    </p:spTree>
    <p:extLst>
      <p:ext uri="{BB962C8B-B14F-4D97-AF65-F5344CB8AC3E}">
        <p14:creationId xmlns:p14="http://schemas.microsoft.com/office/powerpoint/2010/main" xmlns="" val="57090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208FA3-5164-4A0C-BA2E-C8AC04594F53}" type="datetimeFigureOut">
              <a:rPr lang="en-US" smtClean="0"/>
              <a:pPr/>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AB8FD-F3AE-47D2-B4B7-9AD50A9F6815}" type="slidenum">
              <a:rPr lang="en-US" smtClean="0"/>
              <a:pPr/>
              <a:t>‹#›</a:t>
            </a:fld>
            <a:endParaRPr lang="en-US"/>
          </a:p>
        </p:txBody>
      </p:sp>
    </p:spTree>
    <p:extLst>
      <p:ext uri="{BB962C8B-B14F-4D97-AF65-F5344CB8AC3E}">
        <p14:creationId xmlns:p14="http://schemas.microsoft.com/office/powerpoint/2010/main" xmlns="" val="425511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08FA3-5164-4A0C-BA2E-C8AC04594F53}" type="datetimeFigureOut">
              <a:rPr lang="en-US" smtClean="0"/>
              <a:pPr/>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AB8FD-F3AE-47D2-B4B7-9AD50A9F6815}" type="slidenum">
              <a:rPr lang="en-US" smtClean="0"/>
              <a:pPr/>
              <a:t>‹#›</a:t>
            </a:fld>
            <a:endParaRPr lang="en-US"/>
          </a:p>
        </p:txBody>
      </p:sp>
    </p:spTree>
    <p:extLst>
      <p:ext uri="{BB962C8B-B14F-4D97-AF65-F5344CB8AC3E}">
        <p14:creationId xmlns:p14="http://schemas.microsoft.com/office/powerpoint/2010/main" xmlns="" val="145369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08FA3-5164-4A0C-BA2E-C8AC04594F53}"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AB8FD-F3AE-47D2-B4B7-9AD50A9F6815}" type="slidenum">
              <a:rPr lang="en-US" smtClean="0"/>
              <a:pPr/>
              <a:t>‹#›</a:t>
            </a:fld>
            <a:endParaRPr lang="en-US"/>
          </a:p>
        </p:txBody>
      </p:sp>
    </p:spTree>
    <p:extLst>
      <p:ext uri="{BB962C8B-B14F-4D97-AF65-F5344CB8AC3E}">
        <p14:creationId xmlns:p14="http://schemas.microsoft.com/office/powerpoint/2010/main" xmlns="" val="2531249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08FA3-5164-4A0C-BA2E-C8AC04594F53}"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AB8FD-F3AE-47D2-B4B7-9AD50A9F6815}" type="slidenum">
              <a:rPr lang="en-US" smtClean="0"/>
              <a:pPr/>
              <a:t>‹#›</a:t>
            </a:fld>
            <a:endParaRPr lang="en-US"/>
          </a:p>
        </p:txBody>
      </p:sp>
    </p:spTree>
    <p:extLst>
      <p:ext uri="{BB962C8B-B14F-4D97-AF65-F5344CB8AC3E}">
        <p14:creationId xmlns:p14="http://schemas.microsoft.com/office/powerpoint/2010/main" xmlns="" val="142388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08FA3-5164-4A0C-BA2E-C8AC04594F53}" type="datetimeFigureOut">
              <a:rPr lang="en-US" smtClean="0"/>
              <a:pPr/>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AB8FD-F3AE-47D2-B4B7-9AD50A9F6815}" type="slidenum">
              <a:rPr lang="en-US" smtClean="0"/>
              <a:pPr/>
              <a:t>‹#›</a:t>
            </a:fld>
            <a:endParaRPr lang="en-US"/>
          </a:p>
        </p:txBody>
      </p:sp>
    </p:spTree>
    <p:extLst>
      <p:ext uri="{BB962C8B-B14F-4D97-AF65-F5344CB8AC3E}">
        <p14:creationId xmlns:p14="http://schemas.microsoft.com/office/powerpoint/2010/main" xmlns="" val="1910302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eachertube.com/video/civil-defense-duck-and-cover-28958" TargetMode="External"/><Relationship Id="rId2" Type="http://schemas.openxmlformats.org/officeDocument/2006/relationships/hyperlink" Target="https://www.youtube.com/watch?v=IKqXu-5jw60"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schooltube.com/video/17cd4122606644e5927a/Duck%20and%20Cover"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yjiWBkiBZQ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rtH0EDLcbw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mbria" panose="02040503050406030204" pitchFamily="18" charset="0"/>
              </a:rPr>
              <a:t>Reason 3</a:t>
            </a:r>
          </a:p>
        </p:txBody>
      </p:sp>
      <p:sp>
        <p:nvSpPr>
          <p:cNvPr id="3" name="Subtitle 2"/>
          <p:cNvSpPr>
            <a:spLocks noGrp="1"/>
          </p:cNvSpPr>
          <p:nvPr>
            <p:ph type="subTitle" idx="1"/>
          </p:nvPr>
        </p:nvSpPr>
        <p:spPr/>
        <p:txBody>
          <a:bodyPr/>
          <a:lstStyle/>
          <a:p>
            <a:r>
              <a:rPr lang="en-US" dirty="0" smtClean="0"/>
              <a:t>For using the bomb</a:t>
            </a:r>
            <a:endParaRPr lang="en-US" dirty="0"/>
          </a:p>
        </p:txBody>
      </p:sp>
    </p:spTree>
    <p:extLst>
      <p:ext uri="{BB962C8B-B14F-4D97-AF65-F5344CB8AC3E}">
        <p14:creationId xmlns:p14="http://schemas.microsoft.com/office/powerpoint/2010/main" xmlns="" val="22131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blog.thomsonreuters.com/wp-content/uploads/2014/03/warhead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0386"/>
            <a:ext cx="9067800" cy="68169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267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946" y="5029650"/>
            <a:ext cx="8229600" cy="1828350"/>
          </a:xfrm>
        </p:spPr>
        <p:txBody>
          <a:bodyPr>
            <a:normAutofit/>
          </a:bodyPr>
          <a:lstStyle/>
          <a:p>
            <a:pPr marL="0" indent="0" algn="ctr">
              <a:buNone/>
            </a:pPr>
            <a:r>
              <a:rPr lang="en-US" sz="2800" dirty="0"/>
              <a:t>Schools conducted nuclear air raid drills. Governments built fallout shelters. Homeowners dug bunkers in their </a:t>
            </a:r>
            <a:r>
              <a:rPr lang="en-US" sz="2800" dirty="0" smtClean="0"/>
              <a:t>backyards and stocked them with food, power, and games like Monopoly to prevent boredom. </a:t>
            </a:r>
            <a:endParaRPr lang="en-US" sz="2800" dirty="0"/>
          </a:p>
        </p:txBody>
      </p:sp>
      <p:pic>
        <p:nvPicPr>
          <p:cNvPr id="7170" name="Picture 2" descr="http://www.nebraskastudies.org/0900/media/0901_0132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0"/>
            <a:ext cx="7467600" cy="5029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202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0"/>
            <a:ext cx="8153400" cy="3840163"/>
          </a:xfrm>
        </p:spPr>
        <p:txBody>
          <a:bodyPr>
            <a:normAutofit fontScale="77500" lnSpcReduction="20000"/>
          </a:bodyPr>
          <a:lstStyle/>
          <a:p>
            <a:pPr marL="0" indent="0" algn="ctr">
              <a:buNone/>
            </a:pPr>
            <a:r>
              <a:rPr lang="en-US" dirty="0"/>
              <a:t>According to the United States Library of Congress </a:t>
            </a:r>
            <a:r>
              <a:rPr lang="en-US" dirty="0" smtClean="0"/>
              <a:t>this movie </a:t>
            </a:r>
            <a:r>
              <a:rPr lang="en-US" dirty="0"/>
              <a:t>was seen by millions of schoolchildren from the early 1950's until 1991. Made with the help of schoolchildren from New York City and Astoria, New York, it was shown in schools as the cornerstone of the government's "duck and cover" public awareness campaign</a:t>
            </a:r>
            <a:r>
              <a:rPr lang="en-US" dirty="0" smtClean="0"/>
              <a:t>.</a:t>
            </a:r>
          </a:p>
          <a:p>
            <a:pPr marL="0" indent="0" algn="ctr">
              <a:buNone/>
            </a:pPr>
            <a:r>
              <a:rPr lang="en-US" sz="2600" i="1" u="sng" dirty="0" smtClean="0">
                <a:hlinkClick r:id="rId2"/>
              </a:rPr>
              <a:t>https</a:t>
            </a:r>
            <a:r>
              <a:rPr lang="en-US" sz="2600" i="1" u="sng" dirty="0">
                <a:hlinkClick r:id="rId2"/>
              </a:rPr>
              <a:t>://</a:t>
            </a:r>
            <a:r>
              <a:rPr lang="en-US" sz="2600" i="1" u="sng" dirty="0" smtClean="0">
                <a:hlinkClick r:id="rId2"/>
              </a:rPr>
              <a:t>www.youtube.com/watch?v=IKqXu-5jw60</a:t>
            </a:r>
            <a:r>
              <a:rPr lang="en-US" sz="2600" i="1" u="sng" dirty="0" smtClean="0"/>
              <a:t> </a:t>
            </a:r>
            <a:r>
              <a:rPr lang="en-US" sz="2600" i="1" dirty="0" smtClean="0"/>
              <a:t> or</a:t>
            </a:r>
            <a:endParaRPr lang="en-US" sz="2600" i="1" u="sng" dirty="0" smtClean="0"/>
          </a:p>
          <a:p>
            <a:pPr marL="0" indent="0" algn="ctr">
              <a:buNone/>
            </a:pPr>
            <a:r>
              <a:rPr lang="en-US" sz="2600" i="1" u="sng" dirty="0" smtClean="0">
                <a:hlinkClick r:id="rId3"/>
              </a:rPr>
              <a:t>http://www.teachertube.com/video/civil-defense-duck-and-cover-28958</a:t>
            </a:r>
            <a:r>
              <a:rPr lang="en-US" sz="2600" i="1" u="sng" dirty="0" smtClean="0"/>
              <a:t>  </a:t>
            </a:r>
            <a:r>
              <a:rPr lang="en-US" sz="2600" i="1" dirty="0" smtClean="0"/>
              <a:t>or</a:t>
            </a:r>
            <a:endParaRPr lang="en-US" sz="2600" i="1" u="sng" dirty="0" smtClean="0"/>
          </a:p>
          <a:p>
            <a:pPr marL="0" indent="0" algn="ctr">
              <a:buNone/>
            </a:pPr>
            <a:r>
              <a:rPr lang="en-US" sz="2600" i="1" dirty="0" smtClean="0">
                <a:hlinkClick r:id="rId4"/>
              </a:rPr>
              <a:t>http://www.schooltube.com/video/17cd4122606644e5927a/Duck%20and%20Cover</a:t>
            </a:r>
            <a:r>
              <a:rPr lang="en-US" sz="2600" i="1" dirty="0" smtClean="0"/>
              <a:t>  </a:t>
            </a:r>
            <a:endParaRPr lang="en-US" sz="2600" i="1" dirty="0"/>
          </a:p>
        </p:txBody>
      </p:sp>
      <p:pic>
        <p:nvPicPr>
          <p:cNvPr id="4" name="Picture 3" descr="http://hastac.org/files/duckandcover_bert_the_turtle_0.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73919" y="304799"/>
            <a:ext cx="3457575" cy="17049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itle 4"/>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xmlns="" val="308368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airminded.org/wp-content/uploads/2012/01/brighton-tech-1942.jpe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152400" y="152400"/>
            <a:ext cx="8840883" cy="6400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8041" y="5334000"/>
            <a:ext cx="8229600" cy="1143000"/>
          </a:xfrm>
        </p:spPr>
        <p:txBody>
          <a:bodyPr>
            <a:normAutofit fontScale="90000"/>
          </a:bodyPr>
          <a:lstStyle/>
          <a:p>
            <a:r>
              <a:rPr lang="en-US" dirty="0">
                <a:effectLst>
                  <a:outerShdw blurRad="38100" dist="38100" dir="2700000" algn="tl">
                    <a:srgbClr val="000000">
                      <a:alpha val="43137"/>
                    </a:srgbClr>
                  </a:outerShdw>
                </a:effectLst>
                <a:latin typeface="Cambria" panose="02040503050406030204" pitchFamily="18" charset="0"/>
              </a:rPr>
              <a:t>Do </a:t>
            </a:r>
            <a:r>
              <a:rPr lang="en-US" dirty="0" smtClean="0">
                <a:effectLst>
                  <a:outerShdw blurRad="38100" dist="38100" dir="2700000" algn="tl">
                    <a:srgbClr val="000000">
                      <a:alpha val="43137"/>
                    </a:srgbClr>
                  </a:outerShdw>
                </a:effectLst>
                <a:latin typeface="Cambria" panose="02040503050406030204" pitchFamily="18" charset="0"/>
              </a:rPr>
              <a:t>you </a:t>
            </a:r>
            <a:r>
              <a:rPr lang="en-US" dirty="0">
                <a:effectLst>
                  <a:outerShdw blurRad="38100" dist="38100" dir="2700000" algn="tl">
                    <a:srgbClr val="000000">
                      <a:alpha val="43137"/>
                    </a:srgbClr>
                  </a:outerShdw>
                </a:effectLst>
                <a:latin typeface="Cambria" panose="02040503050406030204" pitchFamily="18" charset="0"/>
              </a:rPr>
              <a:t>think this duck and cover technique could be effective? </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xmlns="" val="27637241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The answer is…</a:t>
            </a:r>
            <a:endParaRPr lang="en-US" dirty="0">
              <a:latin typeface="Cambria" panose="02040503050406030204" pitchFamily="18" charset="0"/>
            </a:endParaRPr>
          </a:p>
        </p:txBody>
      </p:sp>
      <p:sp>
        <p:nvSpPr>
          <p:cNvPr id="3" name="Content Placeholder 2"/>
          <p:cNvSpPr>
            <a:spLocks noGrp="1"/>
          </p:cNvSpPr>
          <p:nvPr>
            <p:ph idx="1"/>
          </p:nvPr>
        </p:nvSpPr>
        <p:spPr>
          <a:xfrm>
            <a:off x="457200" y="1600200"/>
            <a:ext cx="3733800" cy="4525963"/>
          </a:xfrm>
        </p:spPr>
        <p:txBody>
          <a:bodyPr>
            <a:normAutofit fontScale="92500" lnSpcReduction="10000"/>
          </a:bodyPr>
          <a:lstStyle/>
          <a:p>
            <a:pPr marL="0" indent="0" algn="ctr">
              <a:buNone/>
            </a:pPr>
            <a:r>
              <a:rPr lang="en-US" dirty="0" smtClean="0"/>
              <a:t>While this (or any) tactic would be useless for someone at ground zero during a surface burst nuclear explosion, it would be beneficial to the vast majority of people who are positioned away from the blast</a:t>
            </a:r>
          </a:p>
          <a:p>
            <a:endParaRPr lang="en-US" dirty="0"/>
          </a:p>
        </p:txBody>
      </p:sp>
      <p:pic>
        <p:nvPicPr>
          <p:cNvPr id="3074" name="Picture 2" descr="http://conelrad.com/duckandcover/images/booklet_youduck_400.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7200" y="1811740"/>
            <a:ext cx="4765601"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147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Tests are Intimidating</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pPr marL="0" indent="0" algn="ctr">
              <a:buNone/>
            </a:pPr>
            <a:r>
              <a:rPr lang="en-US" dirty="0"/>
              <a:t>Nuclear weapons tests are experiments carried out to determine the effectiveness, yield, and explosive capability of nuclear weapons.</a:t>
            </a:r>
          </a:p>
        </p:txBody>
      </p:sp>
    </p:spTree>
    <p:extLst>
      <p:ext uri="{BB962C8B-B14F-4D97-AF65-F5344CB8AC3E}">
        <p14:creationId xmlns:p14="http://schemas.microsoft.com/office/powerpoint/2010/main" xmlns="" val="44086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To answer your questions…</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marL="0" indent="0" algn="ctr">
              <a:buNone/>
            </a:pPr>
            <a:r>
              <a:rPr lang="en-US" dirty="0"/>
              <a:t>Testing nuclear weapons can yield information about how the weapons work, as well as how the weapons behave under various conditions and how personnel, structures, and equipment behave when subjected to nuclear explosions. </a:t>
            </a:r>
          </a:p>
        </p:txBody>
      </p:sp>
    </p:spTree>
    <p:extLst>
      <p:ext uri="{BB962C8B-B14F-4D97-AF65-F5344CB8AC3E}">
        <p14:creationId xmlns:p14="http://schemas.microsoft.com/office/powerpoint/2010/main" xmlns="" val="578115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Look What We Can Do!</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pPr marL="0" indent="0" algn="ctr">
              <a:buNone/>
            </a:pPr>
            <a:r>
              <a:rPr lang="en-US" dirty="0"/>
              <a:t>Nuclear testing has often been used as an indicator of scientific and military strength, and many tests have been overtly political in their </a:t>
            </a:r>
            <a:r>
              <a:rPr lang="en-US" dirty="0" smtClean="0"/>
              <a:t>intention. The country is showing their power.</a:t>
            </a:r>
          </a:p>
          <a:p>
            <a:pPr marL="0" indent="0" algn="ctr">
              <a:buNone/>
            </a:pPr>
            <a:r>
              <a:rPr lang="en-US" dirty="0" smtClean="0"/>
              <a:t> In fact, most</a:t>
            </a:r>
            <a:r>
              <a:rPr lang="en-US" dirty="0"/>
              <a:t> nuclear weapons states publicly declared their nuclear status by means of a nuclear test.</a:t>
            </a:r>
          </a:p>
          <a:p>
            <a:endParaRPr lang="en-US" dirty="0"/>
          </a:p>
        </p:txBody>
      </p:sp>
    </p:spTree>
    <p:extLst>
      <p:ext uri="{BB962C8B-B14F-4D97-AF65-F5344CB8AC3E}">
        <p14:creationId xmlns:p14="http://schemas.microsoft.com/office/powerpoint/2010/main" xmlns="" val="25723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Exiled from Home</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fontScale="92500"/>
          </a:bodyPr>
          <a:lstStyle/>
          <a:p>
            <a:pPr marL="0" indent="0" algn="ctr">
              <a:buNone/>
            </a:pPr>
            <a:r>
              <a:rPr lang="en-US" dirty="0"/>
              <a:t>Bikini islanders and their descendants have lived in exile since they were moved for the first weapons tests in 1946 as part of the Cold War Arms Race. US nuclear experiments in the Marshall Islands ended in 1958 after 67 tests. </a:t>
            </a:r>
            <a:endParaRPr lang="en-US" dirty="0" smtClean="0"/>
          </a:p>
          <a:p>
            <a:pPr marL="0" indent="0" algn="ctr">
              <a:buNone/>
            </a:pPr>
            <a:r>
              <a:rPr lang="en-US" dirty="0" smtClean="0"/>
              <a:t>But </a:t>
            </a:r>
            <a:r>
              <a:rPr lang="en-US" dirty="0"/>
              <a:t>60 years later </a:t>
            </a:r>
            <a:r>
              <a:rPr lang="en-US" dirty="0" smtClean="0"/>
              <a:t>the </a:t>
            </a:r>
            <a:r>
              <a:rPr lang="en-US" dirty="0"/>
              <a:t>islands </a:t>
            </a:r>
            <a:r>
              <a:rPr lang="en-US" dirty="0" smtClean="0"/>
              <a:t>are still </a:t>
            </a:r>
            <a:r>
              <a:rPr lang="en-US" dirty="0"/>
              <a:t>unlivable </a:t>
            </a:r>
            <a:r>
              <a:rPr lang="en-US" dirty="0" smtClean="0"/>
              <a:t>with “near-irreversible </a:t>
            </a:r>
            <a:r>
              <a:rPr lang="en-US" dirty="0"/>
              <a:t>environmental contamination</a:t>
            </a:r>
            <a:r>
              <a:rPr lang="en-US" dirty="0" smtClean="0"/>
              <a:t>” and exiled </a:t>
            </a:r>
            <a:r>
              <a:rPr lang="en-US" dirty="0"/>
              <a:t>islanders saying they are too fearful to ever go back because of nuclear contamination. </a:t>
            </a:r>
            <a:r>
              <a:rPr lang="en-US" dirty="0" smtClean="0"/>
              <a:t>. </a:t>
            </a:r>
            <a:endParaRPr lang="en-US" dirty="0"/>
          </a:p>
        </p:txBody>
      </p:sp>
    </p:spTree>
    <p:extLst>
      <p:ext uri="{BB962C8B-B14F-4D97-AF65-F5344CB8AC3E}">
        <p14:creationId xmlns:p14="http://schemas.microsoft.com/office/powerpoint/2010/main" xmlns="" val="18408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Operation Crossroads Baker Edi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94" y="0"/>
            <a:ext cx="918039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471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77000" cy="1143000"/>
          </a:xfrm>
        </p:spPr>
        <p:txBody>
          <a:bodyPr>
            <a:normAutofit/>
          </a:bodyPr>
          <a:lstStyle/>
          <a:p>
            <a:r>
              <a:rPr lang="en-US" dirty="0" smtClean="0">
                <a:latin typeface="Cambria" panose="02040503050406030204" pitchFamily="18" charset="0"/>
              </a:rPr>
              <a:t>To Impress the Soviets</a:t>
            </a:r>
            <a:endParaRPr lang="en-US" dirty="0">
              <a:latin typeface="Cambria" panose="02040503050406030204" pitchFamily="18" charset="0"/>
            </a:endParaRPr>
          </a:p>
        </p:txBody>
      </p:sp>
      <p:sp>
        <p:nvSpPr>
          <p:cNvPr id="3" name="Content Placeholder 2"/>
          <p:cNvSpPr>
            <a:spLocks noGrp="1"/>
          </p:cNvSpPr>
          <p:nvPr>
            <p:ph idx="1"/>
          </p:nvPr>
        </p:nvSpPr>
        <p:spPr>
          <a:xfrm>
            <a:off x="457200" y="1600200"/>
            <a:ext cx="3429000" cy="4525963"/>
          </a:xfrm>
        </p:spPr>
        <p:txBody>
          <a:bodyPr/>
          <a:lstStyle/>
          <a:p>
            <a:pPr marL="0" indent="0">
              <a:buNone/>
            </a:pPr>
            <a:r>
              <a:rPr lang="en-US" dirty="0"/>
              <a:t>With the end of the war nearing, the Soviets were an important strategic consideration, especially with their military control over most of Eastern Europe. </a:t>
            </a:r>
          </a:p>
        </p:txBody>
      </p:sp>
      <p:pic>
        <p:nvPicPr>
          <p:cNvPr id="1028" name="Picture 4" descr="Pi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1676400"/>
            <a:ext cx="5155677" cy="426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8630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Testing, Testing…</a:t>
            </a:r>
            <a:endParaRPr lang="en-US" dirty="0">
              <a:latin typeface="Cambria" panose="02040503050406030204" pitchFamily="18" charset="0"/>
            </a:endParaRPr>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dirty="0"/>
              <a:t>Part of the intense cold war nuclear arms race, the 15-megatonne Bravo test on 1 March 1954 by the US was a thousand times more powerful than the atomic bomb dropped on Hiroshima. It </a:t>
            </a:r>
            <a:r>
              <a:rPr lang="en-US" dirty="0" smtClean="0"/>
              <a:t>vaporized </a:t>
            </a:r>
            <a:r>
              <a:rPr lang="en-US" dirty="0"/>
              <a:t>one island and exposed thousands in the surrounding area to radioactive fallout.</a:t>
            </a:r>
          </a:p>
          <a:p>
            <a:endParaRPr lang="en-US" dirty="0" smtClean="0"/>
          </a:p>
          <a:p>
            <a:pPr marL="0" indent="0" algn="ctr">
              <a:buNone/>
            </a:pPr>
            <a:r>
              <a:rPr lang="en-US" sz="2400" dirty="0" smtClean="0"/>
              <a:t>Watch the five min film  </a:t>
            </a:r>
            <a:r>
              <a:rPr lang="en-US" sz="2400" i="1" dirty="0" smtClean="0"/>
              <a:t>The </a:t>
            </a:r>
            <a:r>
              <a:rPr lang="en-US" sz="2400" i="1" dirty="0"/>
              <a:t>Deadly Miscalculation at Castle Bravo </a:t>
            </a:r>
            <a:r>
              <a:rPr lang="en-US" sz="2400" dirty="0"/>
              <a:t>(HD</a:t>
            </a:r>
            <a:r>
              <a:rPr lang="en-US" sz="2400" dirty="0" smtClean="0"/>
              <a:t>) by the </a:t>
            </a:r>
            <a:r>
              <a:rPr lang="en-US" sz="2400" dirty="0" err="1" smtClean="0"/>
              <a:t>UnMuseum</a:t>
            </a:r>
            <a:endParaRPr lang="en-US" sz="2400" dirty="0"/>
          </a:p>
          <a:p>
            <a:pPr marL="0" indent="0" algn="ctr">
              <a:buNone/>
            </a:pPr>
            <a:r>
              <a:rPr lang="en-US" sz="2400" dirty="0" smtClean="0"/>
              <a:t> </a:t>
            </a:r>
            <a:r>
              <a:rPr lang="en-US" sz="2400" dirty="0" smtClean="0">
                <a:hlinkClick r:id="rId2"/>
              </a:rPr>
              <a:t>https://www.youtube.com/watch?v=yjiWBkiBZQU</a:t>
            </a:r>
            <a:r>
              <a:rPr lang="en-US" sz="2400" dirty="0" smtClean="0"/>
              <a:t> </a:t>
            </a:r>
            <a:endParaRPr lang="en-US" sz="2400" dirty="0"/>
          </a:p>
        </p:txBody>
      </p:sp>
    </p:spTree>
    <p:extLst>
      <p:ext uri="{BB962C8B-B14F-4D97-AF65-F5344CB8AC3E}">
        <p14:creationId xmlns:p14="http://schemas.microsoft.com/office/powerpoint/2010/main" xmlns="" val="2833155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Mushroom cloud from the Operation Castle Bravo nuclear explosion in the Bikini Atoll, Marshall Island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59"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9763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Not So Secret</a:t>
            </a:r>
            <a:endParaRPr lang="en-US" dirty="0">
              <a:latin typeface="Cambria" panose="02040503050406030204" pitchFamily="18" charset="0"/>
            </a:endParaRPr>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pPr marL="0" indent="0" algn="ctr">
              <a:buNone/>
            </a:pPr>
            <a:r>
              <a:rPr lang="en-US" dirty="0" smtClean="0"/>
              <a:t>It was planned as </a:t>
            </a:r>
            <a:r>
              <a:rPr lang="en-US" dirty="0"/>
              <a:t>the first test of Operation Castle (a longer series of tests of various devices). Unexpected fallout from the detonation—intended to be a secret test—poisoned the crew of </a:t>
            </a:r>
            <a:r>
              <a:rPr lang="en-US" dirty="0" err="1"/>
              <a:t>Daigo</a:t>
            </a:r>
            <a:r>
              <a:rPr lang="en-US" dirty="0"/>
              <a:t> </a:t>
            </a:r>
            <a:r>
              <a:rPr lang="en-US" dirty="0" err="1"/>
              <a:t>Fukuryū</a:t>
            </a:r>
            <a:r>
              <a:rPr lang="en-US" dirty="0"/>
              <a:t> </a:t>
            </a:r>
            <a:r>
              <a:rPr lang="en-US" dirty="0" err="1"/>
              <a:t>Maru</a:t>
            </a:r>
            <a:r>
              <a:rPr lang="en-US" dirty="0"/>
              <a:t> ("Lucky Dragon No. 5"), a Japanese fishing boat, and created international concern about atmospheric thermonuclear testing.</a:t>
            </a:r>
          </a:p>
        </p:txBody>
      </p:sp>
      <p:pic>
        <p:nvPicPr>
          <p:cNvPr id="4098" name="Picture 2" descr="http://upload.wikimedia.org/wikipedia/commons/d/dc/Daigo_Fukuryu_Mar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676400"/>
            <a:ext cx="4411361"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648200" y="5463822"/>
            <a:ext cx="4335161" cy="646331"/>
          </a:xfrm>
          <a:prstGeom prst="rect">
            <a:avLst/>
          </a:prstGeom>
          <a:noFill/>
        </p:spPr>
        <p:txBody>
          <a:bodyPr wrap="square" rtlCol="0">
            <a:spAutoFit/>
          </a:bodyPr>
          <a:lstStyle/>
          <a:p>
            <a:pPr algn="ctr"/>
            <a:r>
              <a:rPr lang="en-US" dirty="0" err="1"/>
              <a:t>Daigo</a:t>
            </a:r>
            <a:r>
              <a:rPr lang="en-US" dirty="0"/>
              <a:t> </a:t>
            </a:r>
            <a:r>
              <a:rPr lang="en-US" dirty="0" err="1"/>
              <a:t>Fukuryū</a:t>
            </a:r>
            <a:r>
              <a:rPr lang="en-US" dirty="0"/>
              <a:t> </a:t>
            </a:r>
            <a:r>
              <a:rPr lang="en-US" dirty="0" err="1"/>
              <a:t>Maru</a:t>
            </a:r>
            <a:r>
              <a:rPr lang="en-US" dirty="0"/>
              <a:t> in early 1950s, shortly before the </a:t>
            </a:r>
            <a:r>
              <a:rPr lang="en-US" dirty="0" smtClean="0"/>
              <a:t>incident.</a:t>
            </a:r>
            <a:endParaRPr lang="en-US" dirty="0"/>
          </a:p>
        </p:txBody>
      </p:sp>
    </p:spTree>
    <p:extLst>
      <p:ext uri="{BB962C8B-B14F-4D97-AF65-F5344CB8AC3E}">
        <p14:creationId xmlns:p14="http://schemas.microsoft.com/office/powerpoint/2010/main" xmlns="" val="3405849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anose="02040503050406030204" pitchFamily="18" charset="0"/>
              </a:rPr>
              <a:t>[Don’t] Eat Your [Radioactive] Vegetables!</a:t>
            </a:r>
            <a:endParaRPr lang="en-US" dirty="0">
              <a:latin typeface="Cambria" panose="02040503050406030204" pitchFamily="18" charset="0"/>
            </a:endParaRPr>
          </a:p>
        </p:txBody>
      </p:sp>
      <p:sp>
        <p:nvSpPr>
          <p:cNvPr id="3" name="Content Placeholder 2"/>
          <p:cNvSpPr>
            <a:spLocks noGrp="1"/>
          </p:cNvSpPr>
          <p:nvPr>
            <p:ph idx="1"/>
          </p:nvPr>
        </p:nvSpPr>
        <p:spPr>
          <a:xfrm>
            <a:off x="4724400" y="1600200"/>
            <a:ext cx="3962400" cy="4876800"/>
          </a:xfrm>
        </p:spPr>
        <p:txBody>
          <a:bodyPr>
            <a:normAutofit fontScale="92500" lnSpcReduction="20000"/>
          </a:bodyPr>
          <a:lstStyle/>
          <a:p>
            <a:pPr marL="0" indent="0" algn="ctr">
              <a:buNone/>
            </a:pPr>
            <a:r>
              <a:rPr lang="en-US" dirty="0"/>
              <a:t>When US government scientists declared Bikini safe for resettlement some residents were allowed to return in the early 1970s. But they were removed again in 1978 after ingesting high levels of radiation from eating foods grown on the former nuclear test site. </a:t>
            </a:r>
          </a:p>
        </p:txBody>
      </p:sp>
      <p:pic>
        <p:nvPicPr>
          <p:cNvPr id="5122" name="Picture 2" descr="http://images.sodahead.com/polls/001850225/1344523217_G2600081_Genetically_modified_tomatoes_SPL_xlarge.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600200"/>
            <a:ext cx="4038600" cy="4711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6472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We Didn’t Mean To Hurt You</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pPr marL="0" indent="0" algn="ctr">
              <a:buNone/>
            </a:pPr>
            <a:r>
              <a:rPr lang="en-US" dirty="0" smtClean="0"/>
              <a:t>The US embassy in Majuro said on its website: “While international scientists did study the effects of that accident on the human population unintentionally affected, the United States never intended for Marshallese to be hurt by the tests.”</a:t>
            </a:r>
          </a:p>
          <a:p>
            <a:endParaRPr lang="en-US" dirty="0"/>
          </a:p>
        </p:txBody>
      </p:sp>
    </p:spTree>
    <p:extLst>
      <p:ext uri="{BB962C8B-B14F-4D97-AF65-F5344CB8AC3E}">
        <p14:creationId xmlns:p14="http://schemas.microsoft.com/office/powerpoint/2010/main" xmlns="" val="163448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Remote Testing</a:t>
            </a:r>
            <a:endParaRPr lang="en-US" dirty="0">
              <a:latin typeface="Cambria" panose="02040503050406030204" pitchFamily="18" charset="0"/>
            </a:endParaRPr>
          </a:p>
        </p:txBody>
      </p:sp>
      <p:sp>
        <p:nvSpPr>
          <p:cNvPr id="3" name="Content Placeholder 2"/>
          <p:cNvSpPr>
            <a:spLocks noGrp="1"/>
          </p:cNvSpPr>
          <p:nvPr>
            <p:ph idx="1"/>
          </p:nvPr>
        </p:nvSpPr>
        <p:spPr>
          <a:xfrm>
            <a:off x="228600" y="1600200"/>
            <a:ext cx="4572000" cy="4525963"/>
          </a:xfrm>
        </p:spPr>
        <p:txBody>
          <a:bodyPr>
            <a:normAutofit fontScale="92500" lnSpcReduction="20000"/>
          </a:bodyPr>
          <a:lstStyle/>
          <a:p>
            <a:pPr marL="0" indent="0" algn="ctr">
              <a:buNone/>
            </a:pPr>
            <a:r>
              <a:rPr lang="en-US" dirty="0"/>
              <a:t>During the 1960s, the United States Atomic Energy Commission (AEC) conducted nuclear tests on Amchitka Island near Alaska. Despite being designated as a national wildlife refuge by President William Taft in 1913, Amchitka was chosen as a nuclear testing site by the AEC. </a:t>
            </a:r>
          </a:p>
        </p:txBody>
      </p:sp>
      <p:pic>
        <p:nvPicPr>
          <p:cNvPr id="9218" name="Picture 2" descr="http://uafcornerstone.net/news/featured/06/amchitka/images/amchitka_map.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2209800"/>
            <a:ext cx="4191000" cy="30294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8779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Why?</a:t>
            </a:r>
            <a:endParaRPr lang="en-US" dirty="0">
              <a:latin typeface="Cambria" panose="02040503050406030204" pitchFamily="18" charset="0"/>
            </a:endParaRPr>
          </a:p>
        </p:txBody>
      </p:sp>
      <p:sp>
        <p:nvSpPr>
          <p:cNvPr id="3" name="Content Placeholder 2"/>
          <p:cNvSpPr>
            <a:spLocks noGrp="1"/>
          </p:cNvSpPr>
          <p:nvPr>
            <p:ph idx="1"/>
          </p:nvPr>
        </p:nvSpPr>
        <p:spPr>
          <a:xfrm>
            <a:off x="457200" y="1219200"/>
            <a:ext cx="8229600" cy="3505199"/>
          </a:xfrm>
        </p:spPr>
        <p:txBody>
          <a:bodyPr>
            <a:normAutofit lnSpcReduction="10000"/>
          </a:bodyPr>
          <a:lstStyle/>
          <a:p>
            <a:pPr marL="0" indent="0" algn="ctr">
              <a:buNone/>
            </a:pPr>
            <a:r>
              <a:rPr lang="en-US" dirty="0" smtClean="0"/>
              <a:t>There were several reasons for this decision. Firstly, Amchitka was close to the former Soviet Union, making it an ideal location for a nuclear test to intimidate the latter with a demonstration of power. However, the public reason given by the AEC was the island's remoteness. </a:t>
            </a:r>
            <a:endParaRPr lang="en-US" dirty="0"/>
          </a:p>
        </p:txBody>
      </p:sp>
      <p:pic>
        <p:nvPicPr>
          <p:cNvPr id="4" name="Picture 2" descr="http://www.mnh.si.edu/arctic/features/croads/aleutmap.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4419600"/>
            <a:ext cx="6072995"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2797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Unhappy Locals</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pPr marL="0" indent="0" algn="ctr">
              <a:buNone/>
            </a:pPr>
            <a:r>
              <a:rPr lang="en-US" dirty="0" smtClean="0"/>
              <a:t>Forceful objections were raised against the testing by a number of organizations and groups, most notably </a:t>
            </a:r>
            <a:r>
              <a:rPr lang="en-US" dirty="0"/>
              <a:t>the Aleut people, </a:t>
            </a:r>
            <a:r>
              <a:rPr lang="en-US" dirty="0" smtClean="0"/>
              <a:t>residents on nearby islands, who were concerned about radiation leaks as well as potential physical damage resulting from the nuclear tests. </a:t>
            </a:r>
          </a:p>
          <a:p>
            <a:endParaRPr lang="en-US" dirty="0" smtClean="0"/>
          </a:p>
          <a:p>
            <a:endParaRPr lang="en-US" dirty="0"/>
          </a:p>
        </p:txBody>
      </p:sp>
      <p:pic>
        <p:nvPicPr>
          <p:cNvPr id="5" name="Picture 2" descr="http://www.mnh.si.edu/arctic/features/croads/aleutmap.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4655126"/>
            <a:ext cx="5486400" cy="22028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6735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Testing, 1…2…3</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t>In 1965, the Long Shot nuclear test was executed by the Department of Defense. Almost immediately, fallout from the nuclear test began to leak into adjacent freshwater lakes, although details of this contamination were not made public until four years later [1969.] </a:t>
            </a:r>
            <a:endParaRPr lang="en-US" dirty="0"/>
          </a:p>
        </p:txBody>
      </p:sp>
    </p:spTree>
    <p:extLst>
      <p:ext uri="{BB962C8B-B14F-4D97-AF65-F5344CB8AC3E}">
        <p14:creationId xmlns:p14="http://schemas.microsoft.com/office/powerpoint/2010/main" xmlns="" val="3545417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Not such a good test ground</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r>
              <a:rPr lang="en-US" dirty="0" smtClean="0"/>
              <a:t>On October 2, 1969, the AEC executed a test shot underground to determine whether the island would still be a safe place for future tests.  </a:t>
            </a:r>
          </a:p>
          <a:p>
            <a:r>
              <a:rPr lang="en-US" dirty="0" smtClean="0"/>
              <a:t>However, this test triggered earthquakes and landslides, and sent water from lakes flying 50 feet (15 m) up into the air. </a:t>
            </a:r>
          </a:p>
          <a:p>
            <a:endParaRPr lang="en-US" dirty="0"/>
          </a:p>
        </p:txBody>
      </p:sp>
    </p:spTree>
    <p:extLst>
      <p:ext uri="{BB962C8B-B14F-4D97-AF65-F5344CB8AC3E}">
        <p14:creationId xmlns:p14="http://schemas.microsoft.com/office/powerpoint/2010/main" xmlns="" val="1855100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Side Benefit</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pPr marL="0" indent="0" algn="ctr">
              <a:buNone/>
            </a:pPr>
            <a:r>
              <a:rPr lang="en-US" dirty="0"/>
              <a:t>However, this idea is thought to be more appropriately understood as side benefit </a:t>
            </a:r>
            <a:r>
              <a:rPr lang="en-US" dirty="0" smtClean="0"/>
              <a:t> or side effect of </a:t>
            </a:r>
            <a:r>
              <a:rPr lang="en-US" dirty="0"/>
              <a:t>dropping the bomb and not so much its sole purpose.</a:t>
            </a:r>
          </a:p>
        </p:txBody>
      </p:sp>
    </p:spTree>
    <p:extLst>
      <p:ext uri="{BB962C8B-B14F-4D97-AF65-F5344CB8AC3E}">
        <p14:creationId xmlns:p14="http://schemas.microsoft.com/office/powerpoint/2010/main" xmlns="" val="1346870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namm.org/sites/www.namm.org/files_public/images_cck/iStock_000006822861Larg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5590"/>
          <a:stretch/>
        </p:blipFill>
        <p:spPr bwMode="auto">
          <a:xfrm>
            <a:off x="3962400" y="3200400"/>
            <a:ext cx="5181600"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74638"/>
            <a:ext cx="6553200" cy="1143000"/>
          </a:xfrm>
        </p:spPr>
        <p:txBody>
          <a:bodyPr/>
          <a:lstStyle/>
          <a:p>
            <a:r>
              <a:rPr lang="en-US" dirty="0" smtClean="0">
                <a:latin typeface="Cambria" panose="02040503050406030204" pitchFamily="18" charset="0"/>
              </a:rPr>
              <a:t>Not Going to Stop</a:t>
            </a:r>
            <a:endParaRPr lang="en-US" dirty="0">
              <a:latin typeface="Cambria" panose="02040503050406030204" pitchFamily="18" charset="0"/>
            </a:endParaRPr>
          </a:p>
        </p:txBody>
      </p:sp>
      <p:sp>
        <p:nvSpPr>
          <p:cNvPr id="3" name="Content Placeholder 2"/>
          <p:cNvSpPr>
            <a:spLocks noGrp="1"/>
          </p:cNvSpPr>
          <p:nvPr>
            <p:ph idx="1"/>
          </p:nvPr>
        </p:nvSpPr>
        <p:spPr>
          <a:xfrm>
            <a:off x="457200" y="1219200"/>
            <a:ext cx="6249410" cy="3962400"/>
          </a:xfrm>
        </p:spPr>
        <p:txBody>
          <a:bodyPr>
            <a:normAutofit lnSpcReduction="10000"/>
          </a:bodyPr>
          <a:lstStyle/>
          <a:p>
            <a:pPr marL="0" indent="0" algn="ctr">
              <a:buNone/>
            </a:pPr>
            <a:r>
              <a:rPr lang="en-US" dirty="0"/>
              <a:t>In 1970, the AEC announced plans for another test, named Cannikin. The environmental movement, then in its infancy, vehemently opposed the testing, and filed a suit in the United States Supreme Court to stop the testing. This motion was denied by a 4 to 3 vote. </a:t>
            </a:r>
          </a:p>
        </p:txBody>
      </p:sp>
    </p:spTree>
    <p:extLst>
      <p:ext uri="{BB962C8B-B14F-4D97-AF65-F5344CB8AC3E}">
        <p14:creationId xmlns:p14="http://schemas.microsoft.com/office/powerpoint/2010/main" xmlns="" val="4215180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Going Underground</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t>On November 6, 1971, the Cannikin bomb was detonated, creating a 60 feet (18 m) deep crater in the island, killing 1,000 sea otters and thousands of birds. The blast was 385 times bigger than that </a:t>
            </a:r>
            <a:r>
              <a:rPr lang="en-US" dirty="0"/>
              <a:t>created by the Hiroshima bombing, and was the largest underground test of a nuclear weapon in </a:t>
            </a:r>
            <a:r>
              <a:rPr lang="en-US" dirty="0" smtClean="0"/>
              <a:t>history.</a:t>
            </a:r>
          </a:p>
          <a:p>
            <a:pPr marL="0" indent="0" algn="ctr">
              <a:buNone/>
            </a:pPr>
            <a:r>
              <a:rPr lang="en-US" sz="2400" dirty="0" smtClean="0">
                <a:hlinkClick r:id="rId2"/>
              </a:rPr>
              <a:t>https://www.youtube.com/watch?v=rtH0EDLcbwA</a:t>
            </a:r>
            <a:r>
              <a:rPr lang="en-US" sz="2400" dirty="0" smtClean="0"/>
              <a:t> </a:t>
            </a:r>
            <a:endParaRPr lang="en-US" sz="2400" dirty="0"/>
          </a:p>
          <a:p>
            <a:pPr marL="0" indent="0">
              <a:buNone/>
            </a:pPr>
            <a:endParaRPr lang="en-US" dirty="0"/>
          </a:p>
        </p:txBody>
      </p:sp>
    </p:spTree>
    <p:extLst>
      <p:ext uri="{BB962C8B-B14F-4D97-AF65-F5344CB8AC3E}">
        <p14:creationId xmlns:p14="http://schemas.microsoft.com/office/powerpoint/2010/main" xmlns="" val="4206535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Effects</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fontScale="92500"/>
          </a:bodyPr>
          <a:lstStyle/>
          <a:p>
            <a:pPr marL="0" indent="0" algn="ctr">
              <a:buNone/>
            </a:pPr>
            <a:r>
              <a:rPr lang="en-US" dirty="0" smtClean="0"/>
              <a:t>The ground </a:t>
            </a:r>
            <a:r>
              <a:rPr lang="en-US" dirty="0"/>
              <a:t>lifted </a:t>
            </a:r>
            <a:r>
              <a:rPr lang="en-US" dirty="0" smtClean="0"/>
              <a:t>20-25 feet, </a:t>
            </a:r>
            <a:r>
              <a:rPr lang="en-US" dirty="0"/>
              <a:t>caused by an explosive force almost 400 times the power of the Hiroshima bomb. </a:t>
            </a:r>
            <a:endParaRPr lang="en-US" dirty="0" smtClean="0"/>
          </a:p>
          <a:p>
            <a:pPr marL="0" indent="0" algn="ctr">
              <a:buNone/>
            </a:pPr>
            <a:r>
              <a:rPr lang="en-US" dirty="0" smtClean="0"/>
              <a:t>Subsidence </a:t>
            </a:r>
            <a:r>
              <a:rPr lang="en-US" dirty="0"/>
              <a:t>and faulting at the site created a new lake, over a mile wide. The explosion caused a seismic shock of 7.0 on the Richter </a:t>
            </a:r>
            <a:r>
              <a:rPr lang="en-US" dirty="0" smtClean="0"/>
              <a:t>scale (</a:t>
            </a:r>
            <a:r>
              <a:rPr lang="en-US" dirty="0"/>
              <a:t>used to rate the amount of energy an earthquake </a:t>
            </a:r>
            <a:r>
              <a:rPr lang="en-US" dirty="0" smtClean="0"/>
              <a:t>releases), </a:t>
            </a:r>
            <a:r>
              <a:rPr lang="en-US" dirty="0"/>
              <a:t>causing </a:t>
            </a:r>
            <a:r>
              <a:rPr lang="en-US" dirty="0" err="1"/>
              <a:t>rockfalls</a:t>
            </a:r>
            <a:r>
              <a:rPr lang="en-US" dirty="0"/>
              <a:t> and turf slides of a total of 35,000 square feet (3,300 m2). </a:t>
            </a:r>
            <a:endParaRPr lang="en-US" dirty="0" smtClean="0"/>
          </a:p>
        </p:txBody>
      </p:sp>
    </p:spTree>
    <p:extLst>
      <p:ext uri="{BB962C8B-B14F-4D97-AF65-F5344CB8AC3E}">
        <p14:creationId xmlns:p14="http://schemas.microsoft.com/office/powerpoint/2010/main" xmlns="" val="4229226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ytimg.com/vi/MoOTr70ZYXw/maxresdefault.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Photocopy/>
                    </a14:imgEffect>
                  </a14:imgLayer>
                </a14:imgProps>
              </a:ext>
              <a:ext uri="{28A0092B-C50C-407E-A947-70E740481C1C}">
                <a14:useLocalDpi xmlns:a14="http://schemas.microsoft.com/office/drawing/2010/main" xmlns="" val="0"/>
              </a:ext>
            </a:extLst>
          </a:blip>
          <a:srcRect/>
          <a:stretch>
            <a:fillRect/>
          </a:stretch>
        </p:blipFill>
        <p:spPr bwMode="auto">
          <a:xfrm>
            <a:off x="-11676" y="-5255"/>
            <a:ext cx="9155676" cy="682646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latin typeface="Cambria" panose="02040503050406030204" pitchFamily="18" charset="0"/>
              </a:rPr>
              <a:t>Aftershocks</a:t>
            </a:r>
            <a:endParaRPr lang="en-US" dirty="0">
              <a:latin typeface="Cambria" panose="02040503050406030204" pitchFamily="18" charset="0"/>
            </a:endParaRPr>
          </a:p>
        </p:txBody>
      </p:sp>
      <p:sp>
        <p:nvSpPr>
          <p:cNvPr id="3" name="Content Placeholder 2"/>
          <p:cNvSpPr>
            <a:spLocks noGrp="1"/>
          </p:cNvSpPr>
          <p:nvPr>
            <p:ph idx="1"/>
          </p:nvPr>
        </p:nvSpPr>
        <p:spPr>
          <a:xfrm>
            <a:off x="1676400" y="4505051"/>
            <a:ext cx="7467601" cy="2316163"/>
          </a:xfrm>
        </p:spPr>
        <p:txBody>
          <a:bodyPr>
            <a:normAutofit fontScale="92500" lnSpcReduction="10000"/>
          </a:bodyPr>
          <a:lstStyle/>
          <a:p>
            <a:pPr marL="0" indent="0" algn="ctr">
              <a:buNone/>
            </a:pPr>
            <a:r>
              <a:rPr lang="en-US" dirty="0" smtClean="0">
                <a:effectLst>
                  <a:outerShdw blurRad="38100" dist="38100" dir="2700000" algn="tl">
                    <a:srgbClr val="000000">
                      <a:alpha val="43137"/>
                    </a:srgbClr>
                  </a:outerShdw>
                </a:effectLst>
              </a:rPr>
              <a:t>Though the huge earthquakes and tsunamis feared by some environmentalists didn’t happen, a number of small tectonic events did occur in the following weeks, (some registering as high as 4.0 on the Richter scale)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91611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Let’s All Just Relax a Bit</a:t>
            </a:r>
            <a:endParaRPr lang="en-US" dirty="0">
              <a:latin typeface="Cambria" panose="02040503050406030204" pitchFamily="18" charset="0"/>
            </a:endParaRPr>
          </a:p>
        </p:txBody>
      </p:sp>
      <p:sp>
        <p:nvSpPr>
          <p:cNvPr id="3" name="Content Placeholder 2"/>
          <p:cNvSpPr>
            <a:spLocks noGrp="1"/>
          </p:cNvSpPr>
          <p:nvPr>
            <p:ph idx="1"/>
          </p:nvPr>
        </p:nvSpPr>
        <p:spPr>
          <a:xfrm>
            <a:off x="0" y="1524001"/>
            <a:ext cx="9144000" cy="1688900"/>
          </a:xfrm>
        </p:spPr>
        <p:txBody>
          <a:bodyPr>
            <a:normAutofit fontScale="92500" lnSpcReduction="20000"/>
          </a:bodyPr>
          <a:lstStyle/>
          <a:p>
            <a:pPr marL="0" indent="0" algn="ctr">
              <a:buNone/>
            </a:pPr>
            <a:r>
              <a:rPr lang="en-US" dirty="0"/>
              <a:t>During the 1970s and '80s, tensions began to ease somewhat. Then the Berlin Wall fell in 1989, followed by the collapse of the Soviet government itself two years later. The Cold War officially ended. </a:t>
            </a:r>
          </a:p>
        </p:txBody>
      </p:sp>
      <p:pic>
        <p:nvPicPr>
          <p:cNvPr id="5" name="Picture 2" descr="http://i.ytimg.com/vi/L-K19rVDxoM/maxresdefaul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5" y="3212901"/>
            <a:ext cx="9149255" cy="364509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93701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Lowering Our Weapons</a:t>
            </a:r>
            <a:endParaRPr lang="en-US" dirty="0">
              <a:latin typeface="Cambria" panose="02040503050406030204" pitchFamily="18" charset="0"/>
            </a:endParaRPr>
          </a:p>
        </p:txBody>
      </p:sp>
      <p:sp>
        <p:nvSpPr>
          <p:cNvPr id="3" name="Content Placeholder 2"/>
          <p:cNvSpPr>
            <a:spLocks noGrp="1"/>
          </p:cNvSpPr>
          <p:nvPr>
            <p:ph idx="1"/>
          </p:nvPr>
        </p:nvSpPr>
        <p:spPr>
          <a:xfrm>
            <a:off x="457200" y="1409700"/>
            <a:ext cx="4495800" cy="4716463"/>
          </a:xfrm>
        </p:spPr>
        <p:txBody>
          <a:bodyPr>
            <a:normAutofit fontScale="92500" lnSpcReduction="10000"/>
          </a:bodyPr>
          <a:lstStyle/>
          <a:p>
            <a:pPr marL="0" indent="0" algn="ctr">
              <a:buNone/>
            </a:pPr>
            <a:r>
              <a:rPr lang="en-US" dirty="0" smtClean="0"/>
              <a:t>As relations between the two countries improved, a commitment to limit nuclear arsenals emerged. A series of treaties followed, aiming to further reduce and limit strategic arms. Among other measures, it calls for an aggregate (combined) limit of 1,550 warheads. </a:t>
            </a:r>
            <a:endParaRPr lang="en-US" dirty="0"/>
          </a:p>
        </p:txBody>
      </p:sp>
      <p:pic>
        <p:nvPicPr>
          <p:cNvPr id="5" name="Picture 2" descr="http://boardgamegeek.com/camo/3947eae4a8e60c2784c2effde85f00fa68accd52/687474703a2f2f70726161672e6f72672f77702d636f6e74656e742f75706c6f6164732f323031342f30332f6b65657063616c6d2e706e6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8766" y="1600200"/>
            <a:ext cx="3722914"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5291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blog.thomsonreuters.com/wp-content/uploads/2014/03/warhead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0386"/>
            <a:ext cx="9067800" cy="68169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6197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The Top Nine</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t>Unfortunately, even as Russia and the U.S. step tentatively away from the brink of nuclear power, the threat of nuclear warfare remains. </a:t>
            </a:r>
          </a:p>
          <a:p>
            <a:pPr marL="0" indent="0" algn="ctr">
              <a:buNone/>
            </a:pPr>
            <a:r>
              <a:rPr lang="en-US" dirty="0" smtClean="0"/>
              <a:t>Nine countries can now deliver nuclear warheads on ballistic missiles. At least three of those countries -- the U.S., Russia and China -- could strike any target anywhere in the world. </a:t>
            </a:r>
            <a:endParaRPr lang="en-US" dirty="0"/>
          </a:p>
        </p:txBody>
      </p:sp>
    </p:spTree>
    <p:extLst>
      <p:ext uri="{BB962C8B-B14F-4D97-AF65-F5344CB8AC3E}">
        <p14:creationId xmlns:p14="http://schemas.microsoft.com/office/powerpoint/2010/main" xmlns="" val="1519962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mbria" panose="02040503050406030204" pitchFamily="18" charset="0"/>
              </a:rPr>
              <a:t>Which countries have nuclear </a:t>
            </a:r>
            <a:r>
              <a:rPr lang="en-US" dirty="0" smtClean="0">
                <a:latin typeface="Cambria" panose="02040503050406030204" pitchFamily="18" charset="0"/>
              </a:rPr>
              <a:t>weapons today?</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lnSpcReduction="10000"/>
          </a:bodyPr>
          <a:lstStyle/>
          <a:p>
            <a:r>
              <a:rPr lang="en-US" dirty="0" smtClean="0"/>
              <a:t>There are an </a:t>
            </a:r>
            <a:r>
              <a:rPr lang="en-US" dirty="0"/>
              <a:t>estimated 20,000 warheads in the world's combined stockpile of nuclear </a:t>
            </a:r>
            <a:r>
              <a:rPr lang="en-US" dirty="0" smtClean="0"/>
              <a:t>weapons, controlled by nine countries.</a:t>
            </a:r>
            <a:endParaRPr lang="en-US" dirty="0"/>
          </a:p>
          <a:p>
            <a:r>
              <a:rPr lang="en-US" dirty="0" smtClean="0"/>
              <a:t>Of </a:t>
            </a:r>
            <a:r>
              <a:rPr lang="en-US" dirty="0"/>
              <a:t>these, almost 5,000 are considered operational and about </a:t>
            </a:r>
            <a:r>
              <a:rPr lang="en-US" dirty="0" smtClean="0"/>
              <a:t>1,800 to 2,000 </a:t>
            </a:r>
            <a:r>
              <a:rPr lang="en-US" dirty="0"/>
              <a:t>belonging to the US and Russia are believed to be </a:t>
            </a:r>
            <a:r>
              <a:rPr lang="en-US" dirty="0" smtClean="0"/>
              <a:t>kept continually on high-alert status</a:t>
            </a:r>
            <a:r>
              <a:rPr lang="en-US" dirty="0"/>
              <a:t> – ready to be launched within minutes of a warning. </a:t>
            </a:r>
            <a:endParaRPr lang="en-US" dirty="0" smtClean="0"/>
          </a:p>
        </p:txBody>
      </p:sp>
    </p:spTree>
    <p:extLst>
      <p:ext uri="{BB962C8B-B14F-4D97-AF65-F5344CB8AC3E}">
        <p14:creationId xmlns:p14="http://schemas.microsoft.com/office/powerpoint/2010/main" xmlns="" val="1577988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news.bbcimg.co.uk/media/images/59306000/gif/_59306324_nuclear_weapons_464.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3385"/>
            <a:ext cx="9144000" cy="61879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359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An End and a Beginning</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pPr marL="0" indent="0">
              <a:buNone/>
            </a:pPr>
            <a:r>
              <a:rPr lang="en-US" dirty="0" smtClean="0"/>
              <a:t>The </a:t>
            </a:r>
            <a:r>
              <a:rPr lang="en-US" dirty="0"/>
              <a:t>events in Japan, although they brought a close to World War II, marked the beginning of the Cold War between the United States and the Soviet </a:t>
            </a:r>
            <a:r>
              <a:rPr lang="en-US" dirty="0" smtClean="0"/>
              <a:t>Union. It would last four decades and once again change the world.</a:t>
            </a:r>
            <a:endParaRPr lang="en-US" dirty="0"/>
          </a:p>
        </p:txBody>
      </p:sp>
      <p:pic>
        <p:nvPicPr>
          <p:cNvPr id="2050" name="Picture 2" descr="http://www.fordlibrarymuseum.gov/museum/exhibits/ColdWar/images/ColdWar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800600" y="3454324"/>
            <a:ext cx="4343400" cy="3413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0993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Grasping for Power</a:t>
            </a:r>
            <a:endParaRPr lang="en-US" dirty="0">
              <a:latin typeface="Cambria" panose="02040503050406030204" pitchFamily="18" charset="0"/>
            </a:endParaRPr>
          </a:p>
        </p:txBody>
      </p:sp>
      <p:sp>
        <p:nvSpPr>
          <p:cNvPr id="3" name="Content Placeholder 2"/>
          <p:cNvSpPr>
            <a:spLocks noGrp="1"/>
          </p:cNvSpPr>
          <p:nvPr>
            <p:ph idx="1"/>
          </p:nvPr>
        </p:nvSpPr>
        <p:spPr>
          <a:xfrm>
            <a:off x="5181600" y="1219200"/>
            <a:ext cx="3505200" cy="5152943"/>
          </a:xfrm>
        </p:spPr>
        <p:txBody>
          <a:bodyPr>
            <a:normAutofit fontScale="92500" lnSpcReduction="10000"/>
          </a:bodyPr>
          <a:lstStyle/>
          <a:p>
            <a:pPr marL="0" indent="0" algn="ctr">
              <a:buNone/>
            </a:pPr>
            <a:r>
              <a:rPr lang="en-US" dirty="0" smtClean="0"/>
              <a:t>In 2009, North Korea successfully tested a nuclear weapon as powerful as the atomic bomb that destroyed Hiroshima. The underground explosion was so significant that it created an earthquake with a magnitude of 4.5. </a:t>
            </a:r>
          </a:p>
          <a:p>
            <a:endParaRPr lang="en-US" dirty="0"/>
          </a:p>
        </p:txBody>
      </p:sp>
      <p:pic>
        <p:nvPicPr>
          <p:cNvPr id="14340" name="Picture 4" descr="http://www.worldatlas.com/webimage/countrys/asia/kpas.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219200"/>
            <a:ext cx="4711262" cy="51529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6749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A Weapons Free World?</a:t>
            </a:r>
            <a:endParaRPr lang="en-US" dirty="0">
              <a:latin typeface="Cambria" panose="02040503050406030204" pitchFamily="18" charset="0"/>
            </a:endParaRPr>
          </a:p>
        </p:txBody>
      </p:sp>
      <p:sp>
        <p:nvSpPr>
          <p:cNvPr id="3" name="Content Placeholder 2"/>
          <p:cNvSpPr>
            <a:spLocks noGrp="1"/>
          </p:cNvSpPr>
          <p:nvPr>
            <p:ph idx="1"/>
          </p:nvPr>
        </p:nvSpPr>
        <p:spPr>
          <a:xfrm>
            <a:off x="457200" y="1600200"/>
            <a:ext cx="3733800" cy="4525963"/>
          </a:xfrm>
        </p:spPr>
        <p:txBody>
          <a:bodyPr>
            <a:normAutofit fontScale="85000" lnSpcReduction="20000"/>
          </a:bodyPr>
          <a:lstStyle/>
          <a:p>
            <a:pPr marL="0" indent="0" algn="ctr">
              <a:buNone/>
            </a:pPr>
            <a:r>
              <a:rPr lang="en-US" dirty="0"/>
              <a:t>The failure of the nuclear powers to disarm has heightened the risk that other countries will acquire nuclear weapons. </a:t>
            </a:r>
            <a:r>
              <a:rPr lang="en-US" dirty="0" smtClean="0"/>
              <a:t> </a:t>
            </a:r>
          </a:p>
          <a:p>
            <a:pPr marL="0" indent="0" algn="ctr">
              <a:buNone/>
            </a:pPr>
            <a:r>
              <a:rPr lang="en-US" dirty="0" smtClean="0"/>
              <a:t>They want to be world powers too. The </a:t>
            </a:r>
            <a:r>
              <a:rPr lang="en-US" dirty="0"/>
              <a:t>only guarantee against the spread and use of nuclear weapons is to eliminate them without delay. </a:t>
            </a:r>
            <a:endParaRPr lang="en-US" dirty="0" smtClean="0"/>
          </a:p>
        </p:txBody>
      </p:sp>
      <p:pic>
        <p:nvPicPr>
          <p:cNvPr id="12290" name="Picture 2" descr="C:\Users\TOPS Inc 1\AppData\Local\Microsoft\Windows\Temporary Internet Files\Content.IE5\XS1S1A7P\peace_earth_small[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94200" y="1715814"/>
            <a:ext cx="4241800" cy="4241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8579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We will!…someday</a:t>
            </a:r>
            <a:endParaRPr lang="en-US" dirty="0">
              <a:latin typeface="Cambria" panose="02040503050406030204" pitchFamily="18" charset="0"/>
            </a:endParaRPr>
          </a:p>
        </p:txBody>
      </p:sp>
      <p:sp>
        <p:nvSpPr>
          <p:cNvPr id="3" name="Content Placeholder 2"/>
          <p:cNvSpPr>
            <a:spLocks noGrp="1"/>
          </p:cNvSpPr>
          <p:nvPr>
            <p:ph idx="1"/>
          </p:nvPr>
        </p:nvSpPr>
        <p:spPr>
          <a:xfrm>
            <a:off x="5486400" y="1295400"/>
            <a:ext cx="3505200" cy="4830763"/>
          </a:xfrm>
        </p:spPr>
        <p:txBody>
          <a:bodyPr>
            <a:normAutofit fontScale="85000" lnSpcReduction="10000"/>
          </a:bodyPr>
          <a:lstStyle/>
          <a:p>
            <a:pPr marL="0" indent="0" algn="ctr">
              <a:buNone/>
            </a:pPr>
            <a:r>
              <a:rPr lang="en-US" dirty="0"/>
              <a:t>Although the leaders of some nuclear-armed nations have expressed their vision for a nuclear-weapon-free world, they have failed to develop any detailed plans to eliminate their arsenals and are modernizing them</a:t>
            </a:r>
            <a:r>
              <a:rPr lang="en-US" dirty="0" smtClean="0"/>
              <a:t>.</a:t>
            </a:r>
          </a:p>
          <a:p>
            <a:pPr marL="0" indent="0" algn="ctr">
              <a:buNone/>
            </a:pPr>
            <a:r>
              <a:rPr lang="en-US" dirty="0" smtClean="0"/>
              <a:t>No one wants to be the first one to disarm. </a:t>
            </a:r>
            <a:endParaRPr lang="en-US" dirty="0"/>
          </a:p>
          <a:p>
            <a:endParaRPr lang="en-US" dirty="0"/>
          </a:p>
        </p:txBody>
      </p:sp>
      <p:pic>
        <p:nvPicPr>
          <p:cNvPr id="13316" name="Picture 4" descr="C:\Users\TOPS Inc 1\AppData\Local\Microsoft\Windows\Temporary Internet Files\Content.IE5\OD6R57IU\mcbw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295400"/>
            <a:ext cx="4810125" cy="48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979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09601"/>
            <a:ext cx="8229600" cy="1752600"/>
          </a:xfrm>
        </p:spPr>
        <p:txBody>
          <a:bodyPr>
            <a:normAutofit fontScale="85000" lnSpcReduction="10000"/>
          </a:bodyPr>
          <a:lstStyle/>
          <a:p>
            <a:pPr marL="0" indent="0" algn="ctr">
              <a:buNone/>
            </a:pPr>
            <a:r>
              <a:rPr lang="en-US" dirty="0" smtClean="0"/>
              <a:t>While the political landscape of nuclear warfare has changed considerably over the years, the science of the weapon itself -- the atomic processes that unleash all of that fury -- have been known since Einstein</a:t>
            </a:r>
          </a:p>
          <a:p>
            <a:endParaRPr lang="en-US" dirty="0" smtClean="0"/>
          </a:p>
        </p:txBody>
      </p:sp>
      <p:pic>
        <p:nvPicPr>
          <p:cNvPr id="19458" name="Picture 2" descr="http://upload.wikimedia.org/wikipedia/commons/d/d3/Albert_Einstein_He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2438400"/>
            <a:ext cx="2743411"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990600" y="3113038"/>
            <a:ext cx="4114800" cy="2308324"/>
          </a:xfrm>
          <a:prstGeom prst="rect">
            <a:avLst/>
          </a:prstGeom>
          <a:noFill/>
        </p:spPr>
        <p:txBody>
          <a:bodyPr wrap="square" rtlCol="0">
            <a:spAutoFit/>
          </a:bodyPr>
          <a:lstStyle/>
          <a:p>
            <a:pPr algn="ctr"/>
            <a:r>
              <a:rPr lang="en-US" i="1" dirty="0"/>
              <a:t>The discovery of nuclear chain reactions need not bring about the destruction of mankind any more than did the discovery of matches. We only must do everything in our power to safeguard against its abuse."</a:t>
            </a:r>
          </a:p>
          <a:p>
            <a:pPr algn="ctr"/>
            <a:r>
              <a:rPr lang="en-US" i="1" dirty="0"/>
              <a:t>--Albert Einstein</a:t>
            </a:r>
          </a:p>
          <a:p>
            <a:endParaRPr lang="en-US" dirty="0"/>
          </a:p>
        </p:txBody>
      </p:sp>
    </p:spTree>
    <p:extLst>
      <p:ext uri="{BB962C8B-B14F-4D97-AF65-F5344CB8AC3E}">
        <p14:creationId xmlns:p14="http://schemas.microsoft.com/office/powerpoint/2010/main" xmlns="" val="20299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No Peace</a:t>
            </a:r>
            <a:endParaRPr lang="en-US" dirty="0">
              <a:latin typeface="Cambria" panose="02040503050406030204" pitchFamily="18" charset="0"/>
            </a:endParaRPr>
          </a:p>
        </p:txBody>
      </p:sp>
      <p:sp>
        <p:nvSpPr>
          <p:cNvPr id="3" name="Content Placeholder 2"/>
          <p:cNvSpPr>
            <a:spLocks noGrp="1"/>
          </p:cNvSpPr>
          <p:nvPr>
            <p:ph idx="1"/>
          </p:nvPr>
        </p:nvSpPr>
        <p:spPr>
          <a:xfrm>
            <a:off x="457200" y="1600200"/>
            <a:ext cx="4038600" cy="4800600"/>
          </a:xfrm>
        </p:spPr>
        <p:txBody>
          <a:bodyPr>
            <a:normAutofit/>
          </a:bodyPr>
          <a:lstStyle/>
          <a:p>
            <a:pPr marL="0" indent="0" algn="ctr">
              <a:buNone/>
            </a:pPr>
            <a:r>
              <a:rPr lang="en-US" dirty="0"/>
              <a:t>World War II was the most devastating conflict in history with much of Europe and Asia left in ruins at war's end. Yet, there was no peace. </a:t>
            </a:r>
          </a:p>
        </p:txBody>
      </p:sp>
      <p:pic>
        <p:nvPicPr>
          <p:cNvPr id="5122" name="Picture 2" descr="http://www.opinionpanel.co.uk/community/wp-content/uploads/2012/06/no-peace-cropped.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340647" y="1676400"/>
            <a:ext cx="6534150" cy="3619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010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upload.wikimedia.org/wikipedia/commons/3/3c/Soviet_Union_United_States_Locato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41147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685800" y="2048301"/>
            <a:ext cx="7696200" cy="4525963"/>
          </a:xfrm>
        </p:spPr>
        <p:txBody>
          <a:bodyPr>
            <a:normAutofit/>
          </a:bodyPr>
          <a:lstStyle/>
          <a:p>
            <a:pPr marL="0" indent="0" algn="ctr">
              <a:buNone/>
            </a:pPr>
            <a:r>
              <a:rPr lang="en-US" dirty="0" smtClean="0"/>
              <a:t>The superpowers of the United States and Soviet Union and their beliefs of democracy versus tyranny competed for prominence on the world stage in a cold war. </a:t>
            </a:r>
          </a:p>
          <a:p>
            <a:pPr marL="0" indent="0" algn="ctr">
              <a:buNone/>
            </a:pPr>
            <a:r>
              <a:rPr lang="en-US" dirty="0" smtClean="0"/>
              <a:t>For over 40 years these nuclear superpowers maintained a standoff and avoided a hot war that could have potentially destroyed the planet.</a:t>
            </a:r>
          </a:p>
          <a:p>
            <a:endParaRPr lang="en-US" dirty="0"/>
          </a:p>
        </p:txBody>
      </p:sp>
    </p:spTree>
    <p:extLst>
      <p:ext uri="{BB962C8B-B14F-4D97-AF65-F5344CB8AC3E}">
        <p14:creationId xmlns:p14="http://schemas.microsoft.com/office/powerpoint/2010/main" xmlns="" val="108302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img.docstoccdn.com/thumb/orig/8926402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865" y="0"/>
            <a:ext cx="9078036" cy="68085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684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anose="02040503050406030204" pitchFamily="18" charset="0"/>
              </a:rPr>
              <a:t>Anything You Can Do, We Can Do Bigger!</a:t>
            </a:r>
            <a:endParaRPr lang="en-US" dirty="0">
              <a:latin typeface="Cambria" panose="02040503050406030204" pitchFamily="18" charset="0"/>
            </a:endParaRPr>
          </a:p>
        </p:txBody>
      </p:sp>
      <p:sp>
        <p:nvSpPr>
          <p:cNvPr id="3" name="Content Placeholder 2"/>
          <p:cNvSpPr>
            <a:spLocks noGrp="1"/>
          </p:cNvSpPr>
          <p:nvPr>
            <p:ph idx="1"/>
          </p:nvPr>
        </p:nvSpPr>
        <p:spPr>
          <a:xfrm>
            <a:off x="457200" y="1600200"/>
            <a:ext cx="4191000" cy="4525963"/>
          </a:xfrm>
        </p:spPr>
        <p:txBody>
          <a:bodyPr>
            <a:normAutofit fontScale="85000" lnSpcReduction="20000"/>
          </a:bodyPr>
          <a:lstStyle/>
          <a:p>
            <a:pPr marL="0" indent="0" algn="ctr">
              <a:buNone/>
            </a:pPr>
            <a:r>
              <a:rPr lang="en-US" dirty="0"/>
              <a:t>Between 1945 and the late 1980s, both sides invested huge amounts of money in nuclear weapons and increased their stockpiles significantly, mostly as a means to deter </a:t>
            </a:r>
            <a:r>
              <a:rPr lang="en-US" dirty="0" smtClean="0"/>
              <a:t>(discourage) conflict</a:t>
            </a:r>
            <a:r>
              <a:rPr lang="en-US" dirty="0"/>
              <a:t>. The threat of catastrophic destruction from The Bomb loomed over everyone and everything. </a:t>
            </a:r>
          </a:p>
        </p:txBody>
      </p:sp>
      <p:pic>
        <p:nvPicPr>
          <p:cNvPr id="2050" name="Picture 2" descr="http://1.bp.blogspot.com/-rUUkXOW6S1Y/UewsXOlVLqI/AAAAAAAAEtk/gPt4118hToM/s1600/1951-...-checkmate-freedo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1523997"/>
            <a:ext cx="3886200" cy="50552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907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trike="sngStrike" dirty="0" smtClean="0">
                <a:latin typeface="Cambria" panose="02040503050406030204" pitchFamily="18" charset="0"/>
              </a:rPr>
              <a:t>Gold</a:t>
            </a:r>
            <a:r>
              <a:rPr lang="en-US" dirty="0" smtClean="0">
                <a:latin typeface="Cambria" panose="02040503050406030204" pitchFamily="18" charset="0"/>
              </a:rPr>
              <a:t> Uranium Rush?</a:t>
            </a:r>
            <a:endParaRPr lang="en-US" dirty="0">
              <a:latin typeface="Cambria" panose="02040503050406030204" pitchFamily="18" charset="0"/>
            </a:endParaRPr>
          </a:p>
        </p:txBody>
      </p:sp>
      <p:sp>
        <p:nvSpPr>
          <p:cNvPr id="3" name="Content Placeholder 2"/>
          <p:cNvSpPr>
            <a:spLocks noGrp="1"/>
          </p:cNvSpPr>
          <p:nvPr>
            <p:ph idx="1"/>
          </p:nvPr>
        </p:nvSpPr>
        <p:spPr>
          <a:xfrm>
            <a:off x="457200" y="3962400"/>
            <a:ext cx="8229600" cy="2743200"/>
          </a:xfrm>
        </p:spPr>
        <p:txBody>
          <a:bodyPr>
            <a:normAutofit fontScale="85000" lnSpcReduction="10000"/>
          </a:bodyPr>
          <a:lstStyle/>
          <a:p>
            <a:pPr marL="0" indent="0" algn="ctr">
              <a:buNone/>
            </a:pPr>
            <a:r>
              <a:rPr lang="en-US" dirty="0"/>
              <a:t>A</a:t>
            </a:r>
            <a:r>
              <a:rPr lang="en-US" dirty="0" smtClean="0"/>
              <a:t>s </a:t>
            </a:r>
            <a:r>
              <a:rPr lang="en-US" dirty="0"/>
              <a:t>the USA feverishly worked to build huge stockpiles of atomic weapons the need to find and mine Uranium ore skyrocketed. Modern day prospectors set out for 'them </a:t>
            </a:r>
            <a:r>
              <a:rPr lang="en-US" dirty="0" err="1"/>
              <a:t>thar</a:t>
            </a:r>
            <a:r>
              <a:rPr lang="en-US" dirty="0"/>
              <a:t> hills!' in a 'uranium rush'. Deposits of the mildly radioactive ore ( it had to be refined many times for bomb production) were plentiful in North America. Less so in the Soviet Union. </a:t>
            </a:r>
          </a:p>
        </p:txBody>
      </p:sp>
      <p:pic>
        <p:nvPicPr>
          <p:cNvPr id="1026" name="Picture 2" descr="http://3.bp.blogspot.com/-coNCfl88gkg/UewyEKQScjI/AAAAAAAAEuk/stTLN6JkZhQ/s400/uranium-rush-game-5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1251140"/>
            <a:ext cx="4191000" cy="2671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3969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1804</Words>
  <Application>Microsoft Office PowerPoint</Application>
  <PresentationFormat>On-screen Show (4:3)</PresentationFormat>
  <Paragraphs>111</Paragraphs>
  <Slides>43</Slides>
  <Notes>10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Reason 3</vt:lpstr>
      <vt:lpstr>To Impress the Soviets</vt:lpstr>
      <vt:lpstr>Side Benefit</vt:lpstr>
      <vt:lpstr>An End and a Beginning</vt:lpstr>
      <vt:lpstr>No Peace</vt:lpstr>
      <vt:lpstr>Slide 6</vt:lpstr>
      <vt:lpstr>Slide 7</vt:lpstr>
      <vt:lpstr>Anything You Can Do, We Can Do Bigger!</vt:lpstr>
      <vt:lpstr>Gold Uranium Rush?</vt:lpstr>
      <vt:lpstr>Slide 10</vt:lpstr>
      <vt:lpstr>Slide 11</vt:lpstr>
      <vt:lpstr> </vt:lpstr>
      <vt:lpstr>Do you think this duck and cover technique could be effective? </vt:lpstr>
      <vt:lpstr>The answer is…</vt:lpstr>
      <vt:lpstr>Tests are Intimidating</vt:lpstr>
      <vt:lpstr>To answer your questions…</vt:lpstr>
      <vt:lpstr>Look What We Can Do!</vt:lpstr>
      <vt:lpstr>Exiled from Home</vt:lpstr>
      <vt:lpstr>Slide 19</vt:lpstr>
      <vt:lpstr>Testing, Testing…</vt:lpstr>
      <vt:lpstr>Slide 21</vt:lpstr>
      <vt:lpstr>Not So Secret</vt:lpstr>
      <vt:lpstr>[Don’t] Eat Your [Radioactive] Vegetables!</vt:lpstr>
      <vt:lpstr>We Didn’t Mean To Hurt You</vt:lpstr>
      <vt:lpstr>Remote Testing</vt:lpstr>
      <vt:lpstr>Why?</vt:lpstr>
      <vt:lpstr>Unhappy Locals</vt:lpstr>
      <vt:lpstr>Testing, 1…2…3</vt:lpstr>
      <vt:lpstr>Not such a good test ground</vt:lpstr>
      <vt:lpstr>Not Going to Stop</vt:lpstr>
      <vt:lpstr>Going Underground</vt:lpstr>
      <vt:lpstr>Effects</vt:lpstr>
      <vt:lpstr>Aftershocks</vt:lpstr>
      <vt:lpstr>Let’s All Just Relax a Bit</vt:lpstr>
      <vt:lpstr>Lowering Our Weapons</vt:lpstr>
      <vt:lpstr>Slide 36</vt:lpstr>
      <vt:lpstr>The Top Nine</vt:lpstr>
      <vt:lpstr>Which countries have nuclear weapons today?</vt:lpstr>
      <vt:lpstr>Slide 39</vt:lpstr>
      <vt:lpstr>Grasping for Power</vt:lpstr>
      <vt:lpstr>A Weapons Free World?</vt:lpstr>
      <vt:lpstr>We will!…someday</vt:lpstr>
      <vt:lpstr>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 3</dc:title>
  <dc:creator>TOPS Inc 1</dc:creator>
  <cp:lastModifiedBy>Jessica</cp:lastModifiedBy>
  <cp:revision>20</cp:revision>
  <dcterms:created xsi:type="dcterms:W3CDTF">2015-01-27T21:07:17Z</dcterms:created>
  <dcterms:modified xsi:type="dcterms:W3CDTF">2015-01-28T16:34:46Z</dcterms:modified>
</cp:coreProperties>
</file>